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</p:sldIdLst>
  <p:sldSz cy="5143500" cx="9144000"/>
  <p:notesSz cx="6858000" cy="9144000"/>
  <p:embeddedFontLst>
    <p:embeddedFont>
      <p:font typeface="Caveat"/>
      <p:regular r:id="rId216"/>
      <p:bold r:id="rId217"/>
    </p:embeddedFont>
    <p:embeddedFont>
      <p:font typeface="Nunito"/>
      <p:regular r:id="rId218"/>
      <p:bold r:id="rId219"/>
      <p:italic r:id="rId220"/>
      <p:boldItalic r:id="rId221"/>
    </p:embeddedFont>
    <p:embeddedFont>
      <p:font typeface="Montserrat"/>
      <p:regular r:id="rId222"/>
      <p:bold r:id="rId223"/>
      <p:italic r:id="rId224"/>
      <p:boldItalic r:id="rId225"/>
    </p:embeddedFont>
    <p:embeddedFont>
      <p:font typeface="Maven Pro"/>
      <p:regular r:id="rId226"/>
      <p:bold r:id="rId2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7C3493-1730-47E0-9550-1C6A58AA47F5}">
  <a:tblStyle styleId="{7E7C3493-1730-47E0-9550-1C6A58AA47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227" Type="http://schemas.openxmlformats.org/officeDocument/2006/relationships/font" Target="fonts/MavenPro-bold.fntdata"/><Relationship Id="rId105" Type="http://schemas.openxmlformats.org/officeDocument/2006/relationships/slide" Target="slides/slide99.xml"/><Relationship Id="rId226" Type="http://schemas.openxmlformats.org/officeDocument/2006/relationships/font" Target="fonts/MavenPro-regular.fntdata"/><Relationship Id="rId104" Type="http://schemas.openxmlformats.org/officeDocument/2006/relationships/slide" Target="slides/slide98.xml"/><Relationship Id="rId225" Type="http://schemas.openxmlformats.org/officeDocument/2006/relationships/font" Target="fonts/Montserrat-boldItalic.fntdata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0" Type="http://schemas.openxmlformats.org/officeDocument/2006/relationships/font" Target="fonts/Nunito-italic.fntdata"/><Relationship Id="rId103" Type="http://schemas.openxmlformats.org/officeDocument/2006/relationships/slide" Target="slides/slide97.xml"/><Relationship Id="rId224" Type="http://schemas.openxmlformats.org/officeDocument/2006/relationships/font" Target="fonts/Montserrat-italic.fntdata"/><Relationship Id="rId102" Type="http://schemas.openxmlformats.org/officeDocument/2006/relationships/slide" Target="slides/slide96.xml"/><Relationship Id="rId223" Type="http://schemas.openxmlformats.org/officeDocument/2006/relationships/font" Target="fonts/Montserrat-bold.fntdata"/><Relationship Id="rId101" Type="http://schemas.openxmlformats.org/officeDocument/2006/relationships/slide" Target="slides/slide95.xml"/><Relationship Id="rId222" Type="http://schemas.openxmlformats.org/officeDocument/2006/relationships/font" Target="fonts/Montserrat-regular.fntdata"/><Relationship Id="rId100" Type="http://schemas.openxmlformats.org/officeDocument/2006/relationships/slide" Target="slides/slide94.xml"/><Relationship Id="rId221" Type="http://schemas.openxmlformats.org/officeDocument/2006/relationships/font" Target="fonts/Nunito-boldItalic.fntdata"/><Relationship Id="rId217" Type="http://schemas.openxmlformats.org/officeDocument/2006/relationships/font" Target="fonts/Caveat-bold.fntdata"/><Relationship Id="rId216" Type="http://schemas.openxmlformats.org/officeDocument/2006/relationships/font" Target="fonts/Caveat-regular.fntdata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font" Target="fonts/Nunito-bold.fntdata"/><Relationship Id="rId218" Type="http://schemas.openxmlformats.org/officeDocument/2006/relationships/font" Target="fonts/Nunito-regular.fntdata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b7224271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cb7224271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a6a95e78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a6a95e78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10e988e69a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10e988e69a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10bb13782c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10bb13782c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10c2ac2e62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10c2ac2e62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0e988e69a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0e988e69a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0e988e69a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0e988e69a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10e988e69a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10e988e69a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10e988e69a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10e988e69a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0bb13782c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0bb13782c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0c2ac2e62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10c2ac2e62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10c66fea9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10c66fea9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75732056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75732056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10c66fea95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10c66fea95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0bb13782c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10bb13782c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10cbf94789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10cbf94789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0cbf94789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10cbf94789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0bb13782c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10bb13782c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0cced27416_1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10cced27416_1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0c66fea95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10c66fea95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10c66fea95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10c66fea95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0cced27416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10cced27416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10cced2741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10cced2741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087b691c3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087b691c3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0c66fea95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0c66fea95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10c66fea95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10c66fea95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10c75fa6e2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10c75fa6e2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0c75fa6e2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0c75fa6e2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0c75fa6e2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10c75fa6e2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10c66fea95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10c66fea95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0a8347c21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0a8347c21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10bb13782c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10bb13782c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10bb13782c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10bb13782c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10bb13782c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10bb13782c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75732056b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075732056b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0cced27416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10cced27416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10bb13782c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10bb13782c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10cced27416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10cced2741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10bb13782c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10bb13782c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10bb13782c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10bb13782c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0c75fa6e2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10c75fa6e2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10c75fa6e2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10c75fa6e2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10bb13782c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10bb13782c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10cced27416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10cced27416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10cced27416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10cced27416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075732056b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075732056b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10cced27416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10cced27416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0bb13782c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0bb13782c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10c2ac2e62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10c2ac2e62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10c75fa6e2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10c75fa6e2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10c75fa6e2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10c75fa6e2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10c75fa6e2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10c75fa6e2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10c75fa6e2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10c75fa6e2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0c75fa6e2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0c75fa6e2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10cced27416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10cced27416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0cced27416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0cced27416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75732056b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075732056b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10dc1dfa2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10dc1dfa2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10dc1dfa2c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10dc1dfa2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10cced27416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10cced27416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10cced27416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" name="Google Shape;2507;g10cced27416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0dc1dfa2c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0dc1dfa2c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10dc1dfa2c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10dc1dfa2c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10cced27416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10cced27416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10cced27416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10cced27416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108d3ad265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108d3ad265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10cced27416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10cced27416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87b691c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87b691c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0cced27416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10cced27416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10cced27416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10cced27416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10cced27416_1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10cced27416_1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10cced27416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10cced27416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10cced27416_1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" name="Google Shape;2654;g10cced27416_1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10cced27416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" name="Google Shape;2669;g10cced27416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10cced27416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10cced27416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10cced27416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10cced27416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10dc1dfa2c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10dc1dfa2c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10dc1dfa2c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10dc1dfa2c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75732056b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75732056b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10cced27416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10cced27416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10e5e512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7" name="Google Shape;2737;g10e5e512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g110c281c0f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" name="Google Shape;2755;g110c281c0f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110c281c0f7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110c281c0f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10cced27416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10cced27416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10cced27416_1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" name="Google Shape;2798;g10cced27416_1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10d731bf72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10d731bf7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10d731bf72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10d731bf7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g108d3ad265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3" name="Google Shape;2843;g108d3ad26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10d731bf7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10d731bf7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75732056b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75732056b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10d731bf72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10d731bf72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10d731bf72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10d731bf72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g10d731bf72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4" name="Google Shape;2894;g10d731bf72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10d731bf72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5" name="Google Shape;2905;g10d731bf72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g10d731bf72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6" name="Google Shape;2916;g10d731bf72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10d731bf72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10d731bf72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g10d731bf7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3" name="Google Shape;2943;g10d731bf7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10d731bf72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" name="Google Shape;2949;g10d731bf72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g10d731bf72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5" name="Google Shape;2965;g10d731bf72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10d731bf72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" name="Google Shape;2980;g10d731bf72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75732056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75732056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g10d731bf724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5" name="Google Shape;2995;g10d731bf72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10d731bf72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9" name="Google Shape;3009;g10d731bf72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g10d731bf724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9" name="Google Shape;3019;g10d731bf72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d1d677e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0" name="Google Shape;3030;gd1d677e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d1d677e76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d1d677e76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1115f3390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1115f3390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gd1d677e76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4" name="Google Shape;3074;gd1d677e76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d1d677e76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Google Shape;3099;gd1d677e76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g10cced27416_1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0" name="Google Shape;3110;g10cced27416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g11095923e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6" name="Google Shape;3116;g11095923e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75732056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75732056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0c2ac2e6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0c2ac2e6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10fc5eae9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10fc5eae9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110c281c0f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110c281c0f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10cced27416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10cced27416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g10cced27416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1" name="Google Shape;3161;g10cced27416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10cced27416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" name="Google Shape;3171;g10cced27416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10cced27416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10cced27416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10cced27416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Google Shape;3191;g10cced27416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g10a8347c21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2" name="Google Shape;3202;g10a8347c21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g10a8347c21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8" name="Google Shape;3208;g10a8347c21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g10a8347c21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7" name="Google Shape;3217;g10a8347c21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0c2ac2e6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0c2ac2e6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d191a38b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d191a38b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75732056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75732056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d191a38b2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d191a38b2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d191a38b2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d191a38b2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191a38b2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191a38b2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0a6a95e78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0a6a95e78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0a6a95e78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0a6a95e78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0a6a95e78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0a6a95e78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75732056b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75732056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0a6a95e78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0a6a95e78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a6a95e78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0a6a95e78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0a6a95e78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0a6a95e78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0a6a95e78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0a6a95e78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0a6a95e78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0a6a95e78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0a6a95e78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0a6a95e78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0a6a95e78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0a6a95e78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a6a95e78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0a6a95e78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0a6a95e78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0a6a95e78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0a6a95e78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0a6a95e78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75732056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75732056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cb7224271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cb7224271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a6a95e78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a6a95e78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a6a95e78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a6a95e78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0a6a95e78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0a6a95e78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a6a95e78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a6a95e78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0a6a95e783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0a6a95e783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0a6a95e783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0a6a95e78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0a6a95e78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0a6a95e78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0a6a95e783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0a6a95e783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0a6a95e783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10a6a95e783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75732056b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75732056b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0bb13782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0bb13782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0a6a95e78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0a6a95e78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0a6a95e78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0a6a95e78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0a6a95e783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0a6a95e783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0bb13782c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10bb13782c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0bb13782c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0bb13782c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0bb13782c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0bb13782c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0bb13782c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0bb13782c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bb13782c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bb13782c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090ac0e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090ac0e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191a38b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191a38b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090ac0e3c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090ac0e3c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090ac0e3c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090ac0e3c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090ac0e3c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1090ac0e3c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0bb13782c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0bb13782c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0bb13782c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0bb13782c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0bb13782c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0bb13782c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0bb13782c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0bb13782c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090ac0e3c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090ac0e3c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1090ac0e3c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1090ac0e3c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090ac0e3c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090ac0e3c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d191a38b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d191a38b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0bb13782c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0bb13782c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0a8347c2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0a8347c2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0a8347c2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0a8347c2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0bb13782c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0bb13782c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0a8347c21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10a8347c21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0cced27416_1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0cced27416_1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0cced27416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0cced27416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090ac0e3c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1090ac0e3c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090ac0e3c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090ac0e3c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0bb13782c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0bb13782c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75732056b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75732056b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08d3ad265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08d3ad265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08d3ad265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108d3ad265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08d3ad265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08d3ad265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08d3ad265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08d3ad265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08d3ad265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108d3ad265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08d3ad265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08d3ad265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0e988e69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10e988e69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0e988e69a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10e988e69a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10bb13782c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10bb13782c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08d3ad265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108d3ad265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75732056b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75732056b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108d3ad265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108d3ad265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108d3ad265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108d3ad265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08d3ad265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08d3ad265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108d3ad265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108d3ad265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108d3ad265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108d3ad265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10c2ac2e62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10c2ac2e62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108d3ad265b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108d3ad265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10c2ac2e62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10c2ac2e62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10c2ac2e62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10c2ac2e62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10e988e69a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10e988e69a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02D3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628850" y="3627200"/>
            <a:ext cx="1802400" cy="1806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21116" l="8557" r="62943" t="17851"/>
          <a:stretch/>
        </p:blipFill>
        <p:spPr>
          <a:xfrm>
            <a:off x="8361050" y="115350"/>
            <a:ext cx="638700" cy="6405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" name="Google Shape;15;p2"/>
          <p:cNvSpPr/>
          <p:nvPr/>
        </p:nvSpPr>
        <p:spPr>
          <a:xfrm>
            <a:off x="7502975" y="4874550"/>
            <a:ext cx="392700" cy="393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110275" y="4443850"/>
            <a:ext cx="392700" cy="393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898950" y="34867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764225" y="3946825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309200" y="3029871"/>
            <a:ext cx="236700" cy="2373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044725" y="4132075"/>
            <a:ext cx="176700" cy="1773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807700" y="4410375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815251" y="4017427"/>
            <a:ext cx="86100" cy="861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451725" y="4272344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-282650" y="-180338"/>
            <a:ext cx="638700" cy="64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-60325" y="364376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33975" y="223775"/>
            <a:ext cx="117300" cy="1176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99825" y="-135354"/>
            <a:ext cx="548700" cy="55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59325" y="517852"/>
            <a:ext cx="771900" cy="774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255325" y="425951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759325" y="1077655"/>
            <a:ext cx="213600" cy="214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693950" y="414845"/>
            <a:ext cx="176700" cy="177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255225" y="-121952"/>
            <a:ext cx="236700" cy="2373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40663" y="449794"/>
            <a:ext cx="321900" cy="3228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rot="10513913">
            <a:off x="1078684" y="4784853"/>
            <a:ext cx="638811" cy="64035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6138000" y="683752"/>
            <a:ext cx="771900" cy="774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6634000" y="591851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10512095">
            <a:off x="1092036" y="4518774"/>
            <a:ext cx="369395" cy="37059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10509063">
            <a:off x="873531" y="4942070"/>
            <a:ext cx="117119" cy="1177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10512153">
            <a:off x="89975" y="4916626"/>
            <a:ext cx="548823" cy="550318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 rot="10512406">
            <a:off x="-156165" y="4048332"/>
            <a:ext cx="771900" cy="773992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 rot="10512095">
            <a:off x="-224163" y="4567204"/>
            <a:ext cx="369395" cy="37059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 rot="10513697">
            <a:off x="536622" y="4716564"/>
            <a:ext cx="176712" cy="17701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 rot="10515306">
            <a:off x="1606992" y="4600440"/>
            <a:ext cx="152322" cy="152945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5408100" y="21844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 rot="10512021">
            <a:off x="1860094" y="4691066"/>
            <a:ext cx="674064" cy="67615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 rot="10512173">
            <a:off x="5588579" y="1084461"/>
            <a:ext cx="1535378" cy="1539564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6217700" y="46687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6095575" y="2881950"/>
            <a:ext cx="302700" cy="303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 rot="10510754">
            <a:off x="7093156" y="2346230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 rot="10511298">
            <a:off x="7278249" y="1575033"/>
            <a:ext cx="683107" cy="6854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400325" y="2048850"/>
            <a:ext cx="458100" cy="4593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4562675" y="41033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 rot="10511700">
            <a:off x="4395893" y="4416501"/>
            <a:ext cx="379634" cy="38083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4967625" y="3946821"/>
            <a:ext cx="548700" cy="55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5423125" y="4508126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6184675" y="3094205"/>
            <a:ext cx="213600" cy="214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5540275" y="1547575"/>
            <a:ext cx="117300" cy="1176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5446963" y="1773594"/>
            <a:ext cx="321900" cy="3228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2837825" y="425850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 rot="10511700">
            <a:off x="2671043" y="739026"/>
            <a:ext cx="379634" cy="38083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3242775" y="269346"/>
            <a:ext cx="548700" cy="55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8212800" y="4006250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856825" y="3868219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1839075" y="-180350"/>
            <a:ext cx="117300" cy="1176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2099050" y="10720"/>
            <a:ext cx="176700" cy="177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10509063">
            <a:off x="2278631" y="4537945"/>
            <a:ext cx="117119" cy="1177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 rot="10513697">
            <a:off x="1941722" y="4312439"/>
            <a:ext cx="176712" cy="17701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 rot="10515306">
            <a:off x="3012092" y="4196315"/>
            <a:ext cx="152322" cy="152945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 rot="10510754">
            <a:off x="8498256" y="1942105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 rot="-1652830">
            <a:off x="7786773" y="2127354"/>
            <a:ext cx="117411" cy="117677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 rot="-1652830">
            <a:off x="8294045" y="1707240"/>
            <a:ext cx="117411" cy="117677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-1652830">
            <a:off x="199598" y="1361352"/>
            <a:ext cx="117411" cy="117677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-1651368">
            <a:off x="528917" y="1393545"/>
            <a:ext cx="176585" cy="17698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8859153">
            <a:off x="2770520" y="5342209"/>
            <a:ext cx="117185" cy="1175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 rot="8861125">
            <a:off x="2377919" y="5280723"/>
            <a:ext cx="176778" cy="177032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 rot="8863160">
            <a:off x="3269290" y="4689825"/>
            <a:ext cx="152228" cy="15305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 rot="8860315">
            <a:off x="7095733" y="148538"/>
            <a:ext cx="175030" cy="175444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 rot="-2170037">
            <a:off x="9620474" y="1023638"/>
            <a:ext cx="117429" cy="117671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 rot="-2170037">
            <a:off x="10058510" y="531759"/>
            <a:ext cx="117429" cy="117671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 rot="-2170037">
            <a:off x="2004616" y="1411817"/>
            <a:ext cx="117429" cy="117671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 rot="-2173661">
            <a:off x="2339191" y="1388965"/>
            <a:ext cx="176651" cy="17707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 rot="8342920">
            <a:off x="5146960" y="4958613"/>
            <a:ext cx="117177" cy="11779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 rot="8339264">
            <a:off x="4753681" y="4952464"/>
            <a:ext cx="176922" cy="17714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 rot="8339677">
            <a:off x="5544116" y="4235802"/>
            <a:ext cx="152256" cy="153103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 rot="8337715">
            <a:off x="8642734" y="-832907"/>
            <a:ext cx="175003" cy="17542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436" y="1534012"/>
            <a:ext cx="1015674" cy="6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226" y="662971"/>
            <a:ext cx="458100" cy="48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9" y="4216150"/>
            <a:ext cx="369600" cy="3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1201" y="4043518"/>
            <a:ext cx="909060" cy="90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49" name="Google Shape;249;p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11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2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256" name="Google Shape;256;p12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257" name="Google Shape;257;p1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12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261" name="Google Shape;261;p1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1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65" name="Google Shape;265;p1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7" name="Google Shape;267;p1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71" name="Google Shape;271;p1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3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13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5" name="Google Shape;275;p1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4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79" name="Google Shape;279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14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82" name="Google Shape;282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5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285" name="Google Shape;285;p15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86" name="Google Shape;286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1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91" name="Google Shape;291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97" name="Google Shape;297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" name="Google Shape;301;p15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302" name="Google Shape;302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15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306" name="Google Shape;306;p15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" name="Google Shape;311;p15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312" name="Google Shape;312;p1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15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317" name="Google Shape;317;p1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" name="Google Shape;320;p1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321" name="Google Shape;321;p15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" name="Google Shape;326;p1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327" name="Google Shape;327;p1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" name="Google Shape;331;p15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332" name="Google Shape;332;p1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337" name="Google Shape;337;p1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1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341" name="Google Shape;341;p15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15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346" name="Google Shape;346;p15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1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351" name="Google Shape;351;p15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5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357" name="Google Shape;357;p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15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362" name="Google Shape;362;p1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" name="Google Shape;365;p15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366" name="Google Shape;366;p15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" name="Google Shape;370;p1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371" name="Google Shape;371;p15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" name="Google Shape;376;p15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77" name="Google Shape;377;p1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15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82" name="Google Shape;382;p1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15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86" name="Google Shape;386;p1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15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92" name="Google Shape;392;p1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15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97" name="Google Shape;397;p1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15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402" name="Google Shape;402;p1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" name="Google Shape;405;p15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406" name="Google Shape;406;p15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0" name="Google Shape;410;p15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15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2" name="Google Shape;92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3" name="Google Shape;93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96" name="Google Shape;96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0" name="Google Shape;100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" name="Google Shape;104;p3"/>
          <p:cNvGrpSpPr/>
          <p:nvPr/>
        </p:nvGrpSpPr>
        <p:grpSpPr>
          <a:xfrm>
            <a:off x="6775084" y="4253708"/>
            <a:ext cx="409500" cy="889800"/>
            <a:chOff x="6775084" y="4253708"/>
            <a:chExt cx="409500" cy="889800"/>
          </a:xfrm>
        </p:grpSpPr>
        <p:sp>
          <p:nvSpPr>
            <p:cNvPr id="105" name="Google Shape;105;p3"/>
            <p:cNvSpPr/>
            <p:nvPr/>
          </p:nvSpPr>
          <p:spPr>
            <a:xfrm>
              <a:off x="6775084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75084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7367299" y="3804008"/>
            <a:ext cx="409500" cy="1339500"/>
            <a:chOff x="7367299" y="3804008"/>
            <a:chExt cx="409500" cy="1339500"/>
          </a:xfrm>
        </p:grpSpPr>
        <p:sp>
          <p:nvSpPr>
            <p:cNvPr id="108" name="Google Shape;108;p3"/>
            <p:cNvSpPr/>
            <p:nvPr/>
          </p:nvSpPr>
          <p:spPr>
            <a:xfrm>
              <a:off x="7367299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367299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7367299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>
            <a:off x="7959516" y="3354008"/>
            <a:ext cx="409500" cy="1789500"/>
            <a:chOff x="7959516" y="3354008"/>
            <a:chExt cx="409500" cy="1789500"/>
          </a:xfrm>
        </p:grpSpPr>
        <p:sp>
          <p:nvSpPr>
            <p:cNvPr id="112" name="Google Shape;112;p3"/>
            <p:cNvSpPr/>
            <p:nvPr/>
          </p:nvSpPr>
          <p:spPr>
            <a:xfrm>
              <a:off x="7959516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959516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959516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59516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8551731" y="2904008"/>
            <a:ext cx="409500" cy="2239500"/>
            <a:chOff x="8551731" y="2904008"/>
            <a:chExt cx="409500" cy="2239500"/>
          </a:xfrm>
        </p:grpSpPr>
        <p:sp>
          <p:nvSpPr>
            <p:cNvPr id="117" name="Google Shape;117;p3"/>
            <p:cNvSpPr/>
            <p:nvPr/>
          </p:nvSpPr>
          <p:spPr>
            <a:xfrm>
              <a:off x="8551731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551731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551731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551731" y="2904008"/>
              <a:ext cx="409500" cy="22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51731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3"/>
          <p:cNvSpPr txBox="1"/>
          <p:nvPr>
            <p:ph type="title"/>
          </p:nvPr>
        </p:nvSpPr>
        <p:spPr>
          <a:xfrm>
            <a:off x="824000" y="1613825"/>
            <a:ext cx="5857800" cy="6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1">
    <p:bg>
      <p:bgPr>
        <a:solidFill>
          <a:srgbClr val="11A3D9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4"/>
          <p:cNvGrpSpPr/>
          <p:nvPr/>
        </p:nvGrpSpPr>
        <p:grpSpPr>
          <a:xfrm>
            <a:off x="6775084" y="4253708"/>
            <a:ext cx="409500" cy="889800"/>
            <a:chOff x="6775084" y="4253708"/>
            <a:chExt cx="409500" cy="889800"/>
          </a:xfrm>
        </p:grpSpPr>
        <p:sp>
          <p:nvSpPr>
            <p:cNvPr id="126" name="Google Shape;126;p4"/>
            <p:cNvSpPr/>
            <p:nvPr/>
          </p:nvSpPr>
          <p:spPr>
            <a:xfrm>
              <a:off x="6775084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6775084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4"/>
          <p:cNvGrpSpPr/>
          <p:nvPr/>
        </p:nvGrpSpPr>
        <p:grpSpPr>
          <a:xfrm>
            <a:off x="7367299" y="3804008"/>
            <a:ext cx="409500" cy="1339500"/>
            <a:chOff x="7367299" y="3804008"/>
            <a:chExt cx="409500" cy="1339500"/>
          </a:xfrm>
        </p:grpSpPr>
        <p:sp>
          <p:nvSpPr>
            <p:cNvPr id="129" name="Google Shape;129;p4"/>
            <p:cNvSpPr/>
            <p:nvPr/>
          </p:nvSpPr>
          <p:spPr>
            <a:xfrm>
              <a:off x="7367299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367299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367299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4"/>
          <p:cNvGrpSpPr/>
          <p:nvPr/>
        </p:nvGrpSpPr>
        <p:grpSpPr>
          <a:xfrm>
            <a:off x="7959516" y="3354008"/>
            <a:ext cx="409500" cy="1789500"/>
            <a:chOff x="7959516" y="3354008"/>
            <a:chExt cx="409500" cy="1789500"/>
          </a:xfrm>
        </p:grpSpPr>
        <p:sp>
          <p:nvSpPr>
            <p:cNvPr id="133" name="Google Shape;133;p4"/>
            <p:cNvSpPr/>
            <p:nvPr/>
          </p:nvSpPr>
          <p:spPr>
            <a:xfrm>
              <a:off x="7959516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959516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7959516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959516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4"/>
          <p:cNvGrpSpPr/>
          <p:nvPr/>
        </p:nvGrpSpPr>
        <p:grpSpPr>
          <a:xfrm>
            <a:off x="8551731" y="2904008"/>
            <a:ext cx="409500" cy="2239500"/>
            <a:chOff x="8551731" y="2904008"/>
            <a:chExt cx="409500" cy="2239500"/>
          </a:xfrm>
        </p:grpSpPr>
        <p:sp>
          <p:nvSpPr>
            <p:cNvPr id="138" name="Google Shape;138;p4"/>
            <p:cNvSpPr/>
            <p:nvPr/>
          </p:nvSpPr>
          <p:spPr>
            <a:xfrm>
              <a:off x="8551731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8551731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551731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551731" y="2904008"/>
              <a:ext cx="409500" cy="22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551731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5" name="Google Shape;145;p4"/>
          <p:cNvSpPr/>
          <p:nvPr/>
        </p:nvSpPr>
        <p:spPr>
          <a:xfrm rot="10512095">
            <a:off x="1105311" y="308974"/>
            <a:ext cx="369395" cy="370590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"/>
          <p:cNvSpPr/>
          <p:nvPr/>
        </p:nvSpPr>
        <p:spPr>
          <a:xfrm rot="10509063">
            <a:off x="886806" y="732270"/>
            <a:ext cx="117119" cy="117717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rot="10512153">
            <a:off x="103250" y="706826"/>
            <a:ext cx="548823" cy="550318"/>
          </a:xfrm>
          <a:prstGeom prst="ellipse">
            <a:avLst/>
          </a:prstGeom>
          <a:solidFill>
            <a:srgbClr val="DFD70F">
              <a:alpha val="70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 rot="10512406">
            <a:off x="-142890" y="-161468"/>
            <a:ext cx="771900" cy="773992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 rot="10512095">
            <a:off x="-210888" y="357404"/>
            <a:ext cx="369395" cy="37059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 rot="10513697">
            <a:off x="549897" y="506764"/>
            <a:ext cx="176712" cy="177011"/>
          </a:xfrm>
          <a:prstGeom prst="ellipse">
            <a:avLst/>
          </a:prstGeom>
          <a:solidFill>
            <a:srgbClr val="DFD70F">
              <a:alpha val="70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"/>
          <p:cNvSpPr/>
          <p:nvPr/>
        </p:nvSpPr>
        <p:spPr>
          <a:xfrm rot="10514637">
            <a:off x="1496972" y="74969"/>
            <a:ext cx="188148" cy="188746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"/>
          <p:cNvSpPr/>
          <p:nvPr/>
        </p:nvSpPr>
        <p:spPr>
          <a:xfrm rot="10510808">
            <a:off x="760949" y="428004"/>
            <a:ext cx="228508" cy="229405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"/>
          <p:cNvSpPr/>
          <p:nvPr/>
        </p:nvSpPr>
        <p:spPr>
          <a:xfrm rot="10515710">
            <a:off x="749246" y="-114798"/>
            <a:ext cx="392240" cy="393436"/>
          </a:xfrm>
          <a:prstGeom prst="ellipse">
            <a:avLst/>
          </a:prstGeom>
          <a:solidFill>
            <a:srgbClr val="DFD70F">
              <a:alpha val="70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">
  <p:cSld name="SECTION_HEADER_1_1">
    <p:bg>
      <p:bgPr>
        <a:solidFill>
          <a:srgbClr val="D71588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5"/>
          <p:cNvGrpSpPr/>
          <p:nvPr/>
        </p:nvGrpSpPr>
        <p:grpSpPr>
          <a:xfrm>
            <a:off x="8526800" y="2984972"/>
            <a:ext cx="239100" cy="2158441"/>
            <a:chOff x="8212670" y="3856739"/>
            <a:chExt cx="239100" cy="1286701"/>
          </a:xfrm>
        </p:grpSpPr>
        <p:sp>
          <p:nvSpPr>
            <p:cNvPr id="156" name="Google Shape;156;p5"/>
            <p:cNvSpPr/>
            <p:nvPr/>
          </p:nvSpPr>
          <p:spPr>
            <a:xfrm>
              <a:off x="8212670" y="3856739"/>
              <a:ext cx="239100" cy="1286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7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8212670" y="4507140"/>
              <a:ext cx="239100" cy="636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824000" y="73938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"/>
          <p:cNvSpPr/>
          <p:nvPr/>
        </p:nvSpPr>
        <p:spPr>
          <a:xfrm rot="10511298">
            <a:off x="1074174" y="257945"/>
            <a:ext cx="683107" cy="6854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"/>
          <p:cNvSpPr/>
          <p:nvPr/>
        </p:nvSpPr>
        <p:spPr>
          <a:xfrm rot="10510754">
            <a:off x="69881" y="700842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 rot="10510754">
            <a:off x="546881" y="27667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rot="10511187">
            <a:off x="439922" y="177855"/>
            <a:ext cx="114403" cy="11500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rot="10510754">
            <a:off x="595031" y="237542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195925" y="334213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>
            <a:off x="643650" y="469013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8783750" y="41313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5"/>
          <p:cNvGrpSpPr/>
          <p:nvPr/>
        </p:nvGrpSpPr>
        <p:grpSpPr>
          <a:xfrm>
            <a:off x="8212670" y="3856739"/>
            <a:ext cx="239100" cy="1286701"/>
            <a:chOff x="8212670" y="3856739"/>
            <a:chExt cx="239100" cy="1286701"/>
          </a:xfrm>
        </p:grpSpPr>
        <p:sp>
          <p:nvSpPr>
            <p:cNvPr id="170" name="Google Shape;170;p5"/>
            <p:cNvSpPr/>
            <p:nvPr/>
          </p:nvSpPr>
          <p:spPr>
            <a:xfrm>
              <a:off x="8212670" y="3856739"/>
              <a:ext cx="239100" cy="1286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8212670" y="4507140"/>
              <a:ext cx="239100" cy="636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7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5"/>
          <p:cNvGrpSpPr/>
          <p:nvPr/>
        </p:nvGrpSpPr>
        <p:grpSpPr>
          <a:xfrm>
            <a:off x="8840775" y="3585944"/>
            <a:ext cx="239100" cy="1557423"/>
            <a:chOff x="8212670" y="3856739"/>
            <a:chExt cx="239100" cy="1286701"/>
          </a:xfrm>
        </p:grpSpPr>
        <p:sp>
          <p:nvSpPr>
            <p:cNvPr id="173" name="Google Shape;173;p5"/>
            <p:cNvSpPr/>
            <p:nvPr/>
          </p:nvSpPr>
          <p:spPr>
            <a:xfrm>
              <a:off x="8212670" y="3856739"/>
              <a:ext cx="239100" cy="1286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212670" y="4507140"/>
              <a:ext cx="239100" cy="636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7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">
  <p:cSld name="SECTION_HEADER_1_1_1">
    <p:bg>
      <p:bgPr>
        <a:solidFill>
          <a:srgbClr val="302D3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6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77" name="Google Shape;177;p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78" name="Google Shape;178;p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81" name="Google Shape;181;p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85" name="Google Shape;185;p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6"/>
          <p:cNvGrpSpPr/>
          <p:nvPr/>
        </p:nvGrpSpPr>
        <p:grpSpPr>
          <a:xfrm>
            <a:off x="6775084" y="4253708"/>
            <a:ext cx="409500" cy="889800"/>
            <a:chOff x="6775084" y="4253708"/>
            <a:chExt cx="409500" cy="889800"/>
          </a:xfrm>
        </p:grpSpPr>
        <p:sp>
          <p:nvSpPr>
            <p:cNvPr id="190" name="Google Shape;190;p6"/>
            <p:cNvSpPr/>
            <p:nvPr/>
          </p:nvSpPr>
          <p:spPr>
            <a:xfrm>
              <a:off x="6775084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775084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6"/>
          <p:cNvGrpSpPr/>
          <p:nvPr/>
        </p:nvGrpSpPr>
        <p:grpSpPr>
          <a:xfrm>
            <a:off x="7367299" y="3804008"/>
            <a:ext cx="409500" cy="1339500"/>
            <a:chOff x="7367299" y="3804008"/>
            <a:chExt cx="409500" cy="1339500"/>
          </a:xfrm>
        </p:grpSpPr>
        <p:sp>
          <p:nvSpPr>
            <p:cNvPr id="193" name="Google Shape;193;p6"/>
            <p:cNvSpPr/>
            <p:nvPr/>
          </p:nvSpPr>
          <p:spPr>
            <a:xfrm>
              <a:off x="7367299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7367299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367299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7959516" y="3354008"/>
            <a:ext cx="409500" cy="1789500"/>
            <a:chOff x="7959516" y="3354008"/>
            <a:chExt cx="409500" cy="1789500"/>
          </a:xfrm>
        </p:grpSpPr>
        <p:sp>
          <p:nvSpPr>
            <p:cNvPr id="197" name="Google Shape;197;p6"/>
            <p:cNvSpPr/>
            <p:nvPr/>
          </p:nvSpPr>
          <p:spPr>
            <a:xfrm>
              <a:off x="7959516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959516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959516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959516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6"/>
          <p:cNvGrpSpPr/>
          <p:nvPr/>
        </p:nvGrpSpPr>
        <p:grpSpPr>
          <a:xfrm>
            <a:off x="8551731" y="2904008"/>
            <a:ext cx="409500" cy="2239500"/>
            <a:chOff x="8551731" y="2904008"/>
            <a:chExt cx="409500" cy="2239500"/>
          </a:xfrm>
        </p:grpSpPr>
        <p:sp>
          <p:nvSpPr>
            <p:cNvPr id="202" name="Google Shape;202;p6"/>
            <p:cNvSpPr/>
            <p:nvPr/>
          </p:nvSpPr>
          <p:spPr>
            <a:xfrm>
              <a:off x="8551731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551731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8551731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551731" y="2904008"/>
              <a:ext cx="409500" cy="22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8551731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 2">
  <p:cSld name="SECTION_HEADER_1_1_1_2">
    <p:bg>
      <p:bgPr>
        <a:solidFill>
          <a:srgbClr val="302D3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/>
          <p:nvPr/>
        </p:nvSpPr>
        <p:spPr>
          <a:xfrm>
            <a:off x="8734500" y="636312"/>
            <a:ext cx="409500" cy="4507200"/>
          </a:xfrm>
          <a:prstGeom prst="round2SameRect">
            <a:avLst>
              <a:gd fmla="val 47125" name="adj1"/>
              <a:gd fmla="val 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"/>
          <p:cNvSpPr/>
          <p:nvPr/>
        </p:nvSpPr>
        <p:spPr>
          <a:xfrm>
            <a:off x="8734500" y="3277262"/>
            <a:ext cx="409500" cy="186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>
              <a:alpha val="9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8734500" y="1835200"/>
            <a:ext cx="409500" cy="3308100"/>
          </a:xfrm>
          <a:prstGeom prst="round2SameRect">
            <a:avLst>
              <a:gd fmla="val 47125" name="adj1"/>
              <a:gd fmla="val 0" name="adj2"/>
            </a:avLst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8734500" y="3044611"/>
            <a:ext cx="409500" cy="2098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 </a:t>
            </a:r>
            <a:endParaRPr/>
          </a:p>
        </p:txBody>
      </p:sp>
      <p:sp>
        <p:nvSpPr>
          <p:cNvPr id="216" name="Google Shape;216;p7"/>
          <p:cNvSpPr/>
          <p:nvPr/>
        </p:nvSpPr>
        <p:spPr>
          <a:xfrm>
            <a:off x="-119825" y="4830596"/>
            <a:ext cx="372300" cy="3732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"/>
          <p:cNvSpPr/>
          <p:nvPr/>
        </p:nvSpPr>
        <p:spPr>
          <a:xfrm>
            <a:off x="138200" y="4651338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"/>
          <p:cNvSpPr/>
          <p:nvPr/>
        </p:nvSpPr>
        <p:spPr>
          <a:xfrm>
            <a:off x="8613475" y="230488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 rot="10511298">
            <a:off x="-275226" y="-177505"/>
            <a:ext cx="683107" cy="6854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 rot="10510754">
            <a:off x="8417381" y="612967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>
            <a:off x="8342775" y="74553"/>
            <a:ext cx="222300" cy="2229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"/>
          <p:cNvSpPr/>
          <p:nvPr/>
        </p:nvSpPr>
        <p:spPr>
          <a:xfrm rot="10510754">
            <a:off x="546881" y="27667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"/>
          <p:cNvSpPr/>
          <p:nvPr/>
        </p:nvSpPr>
        <p:spPr>
          <a:xfrm rot="10511187">
            <a:off x="439922" y="177855"/>
            <a:ext cx="114403" cy="11500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7"/>
          <p:cNvSpPr/>
          <p:nvPr/>
        </p:nvSpPr>
        <p:spPr>
          <a:xfrm rot="10510754">
            <a:off x="595031" y="237542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1052550" y="4893970"/>
            <a:ext cx="176700" cy="177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699263" y="4928919"/>
            <a:ext cx="321900" cy="3228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 1">
  <p:cSld name="SECTION_HEADER_1_1_1_1">
    <p:bg>
      <p:bgPr>
        <a:solidFill>
          <a:srgbClr val="302D3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29" name="Google Shape;22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86600" y="0"/>
            <a:ext cx="2157400" cy="402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25752">
            <a:off x="18176" y="-1963524"/>
            <a:ext cx="2157399" cy="402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66300" y="2573000"/>
            <a:ext cx="2157400" cy="402400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5" name="Google Shape;235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9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9" name="Google Shape;239;p9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0" name="Google Shape;240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43" name="Google Shape;243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8.png"/><Relationship Id="rId13" Type="http://schemas.openxmlformats.org/officeDocument/2006/relationships/image" Target="../media/image2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Relationship Id="rId15" Type="http://schemas.openxmlformats.org/officeDocument/2006/relationships/image" Target="../media/image17.png"/><Relationship Id="rId14" Type="http://schemas.openxmlformats.org/officeDocument/2006/relationships/image" Target="../media/image23.png"/><Relationship Id="rId17" Type="http://schemas.openxmlformats.org/officeDocument/2006/relationships/image" Target="../media/image39.png"/><Relationship Id="rId16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37.png"/><Relationship Id="rId7" Type="http://schemas.openxmlformats.org/officeDocument/2006/relationships/image" Target="../media/image18.png"/><Relationship Id="rId8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.png"/><Relationship Id="rId4" Type="http://schemas.openxmlformats.org/officeDocument/2006/relationships/image" Target="../media/image71.gif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hyperlink" Target="https://angular.io/guide/inputs-outputs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.png"/><Relationship Id="rId4" Type="http://schemas.openxmlformats.org/officeDocument/2006/relationships/image" Target="../media/image7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.png"/><Relationship Id="rId4" Type="http://schemas.openxmlformats.org/officeDocument/2006/relationships/image" Target="../media/image76.gif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hyperlink" Target="https://angular.io/guide/inputs-outputs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.png"/><Relationship Id="rId4" Type="http://schemas.openxmlformats.org/officeDocument/2006/relationships/image" Target="../media/image80.gif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.png"/><Relationship Id="rId4" Type="http://schemas.openxmlformats.org/officeDocument/2006/relationships/image" Target="../media/image86.gif"/><Relationship Id="rId5" Type="http://schemas.openxmlformats.org/officeDocument/2006/relationships/hyperlink" Target="https://angular.io/api/core/Injectable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.png"/><Relationship Id="rId4" Type="http://schemas.openxmlformats.org/officeDocument/2006/relationships/image" Target="../media/image84.gif"/><Relationship Id="rId5" Type="http://schemas.openxmlformats.org/officeDocument/2006/relationships/hyperlink" Target="https://angular.io/tutorial/toh-pt4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.png"/><Relationship Id="rId4" Type="http://schemas.openxmlformats.org/officeDocument/2006/relationships/image" Target="../media/image81.png"/><Relationship Id="rId5" Type="http://schemas.openxmlformats.org/officeDocument/2006/relationships/hyperlink" Target="https://angular.io/guide/dependency-injection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.png"/><Relationship Id="rId4" Type="http://schemas.openxmlformats.org/officeDocument/2006/relationships/image" Target="../media/image90.png"/><Relationship Id="rId5" Type="http://schemas.openxmlformats.org/officeDocument/2006/relationships/image" Target="../media/image8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.png"/><Relationship Id="rId4" Type="http://schemas.openxmlformats.org/officeDocument/2006/relationships/image" Target="../media/image93.png"/><Relationship Id="rId5" Type="http://schemas.openxmlformats.org/officeDocument/2006/relationships/image" Target="../media/image87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.png"/><Relationship Id="rId4" Type="http://schemas.openxmlformats.org/officeDocument/2006/relationships/hyperlink" Target="https://www.codeandweb.com/babeledit/tutorials/how-to-translate-your-angular-app-with-ngx-translate" TargetMode="Externa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5" Type="http://schemas.openxmlformats.org/officeDocument/2006/relationships/image" Target="../media/image8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5" Type="http://schemas.openxmlformats.org/officeDocument/2006/relationships/image" Target="../media/image95.gif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8.png"/><Relationship Id="rId4" Type="http://schemas.openxmlformats.org/officeDocument/2006/relationships/image" Target="../media/image98.gif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8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8.png"/><Relationship Id="rId4" Type="http://schemas.openxmlformats.org/officeDocument/2006/relationships/image" Target="../media/image10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s://material.angular.io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8.png"/><Relationship Id="rId4" Type="http://schemas.openxmlformats.org/officeDocument/2006/relationships/hyperlink" Target="https://angular.io/docs/ts/latest/api/common/DatePipe.html" TargetMode="External"/><Relationship Id="rId5" Type="http://schemas.openxmlformats.org/officeDocument/2006/relationships/image" Target="../media/image91.png"/><Relationship Id="rId6" Type="http://schemas.openxmlformats.org/officeDocument/2006/relationships/image" Target="../media/image92.gif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8.png"/><Relationship Id="rId4" Type="http://schemas.openxmlformats.org/officeDocument/2006/relationships/image" Target="../media/image103.gif"/><Relationship Id="rId5" Type="http://schemas.openxmlformats.org/officeDocument/2006/relationships/image" Target="../media/image106.gif"/><Relationship Id="rId6" Type="http://schemas.openxmlformats.org/officeDocument/2006/relationships/hyperlink" Target="https://angular.io/api/common/CurrencyPipe" TargetMode="External"/><Relationship Id="rId7" Type="http://schemas.openxmlformats.org/officeDocument/2006/relationships/image" Target="../media/image9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5" Type="http://schemas.openxmlformats.org/officeDocument/2006/relationships/image" Target="../media/image104.gif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8.png"/><Relationship Id="rId4" Type="http://schemas.openxmlformats.org/officeDocument/2006/relationships/image" Target="../media/image100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9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8.png"/><Relationship Id="rId4" Type="http://schemas.openxmlformats.org/officeDocument/2006/relationships/image" Target="../media/image9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8.png"/><Relationship Id="rId4" Type="http://schemas.openxmlformats.org/officeDocument/2006/relationships/image" Target="../media/image116.gif"/><Relationship Id="rId5" Type="http://schemas.openxmlformats.org/officeDocument/2006/relationships/image" Target="../media/image108.png"/><Relationship Id="rId6" Type="http://schemas.openxmlformats.org/officeDocument/2006/relationships/image" Target="../media/image96.png"/><Relationship Id="rId7" Type="http://schemas.openxmlformats.org/officeDocument/2006/relationships/image" Target="../media/image10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8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5" Type="http://schemas.openxmlformats.org/officeDocument/2006/relationships/image" Target="../media/image110.gif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8.png"/><Relationship Id="rId4" Type="http://schemas.openxmlformats.org/officeDocument/2006/relationships/image" Target="../media/image109.gif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8.png"/><Relationship Id="rId4" Type="http://schemas.openxmlformats.org/officeDocument/2006/relationships/image" Target="../media/image105.png"/><Relationship Id="rId5" Type="http://schemas.openxmlformats.org/officeDocument/2006/relationships/image" Target="../media/image107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8.png"/><Relationship Id="rId4" Type="http://schemas.openxmlformats.org/officeDocument/2006/relationships/image" Target="../media/image115.png"/><Relationship Id="rId5" Type="http://schemas.openxmlformats.org/officeDocument/2006/relationships/image" Target="../media/image1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material.angular.io/components/categories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8.png"/><Relationship Id="rId4" Type="http://schemas.openxmlformats.org/officeDocument/2006/relationships/image" Target="../media/image112.gif"/><Relationship Id="rId5" Type="http://schemas.openxmlformats.org/officeDocument/2006/relationships/image" Target="../media/image118.gif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8.png"/><Relationship Id="rId4" Type="http://schemas.openxmlformats.org/officeDocument/2006/relationships/image" Target="../media/image115.png"/><Relationship Id="rId5" Type="http://schemas.openxmlformats.org/officeDocument/2006/relationships/image" Target="../media/image111.png"/><Relationship Id="rId6" Type="http://schemas.openxmlformats.org/officeDocument/2006/relationships/image" Target="../media/image114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8.png"/><Relationship Id="rId4" Type="http://schemas.openxmlformats.org/officeDocument/2006/relationships/image" Target="../media/image117.gif"/><Relationship Id="rId5" Type="http://schemas.openxmlformats.org/officeDocument/2006/relationships/image" Target="../media/image119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8.png"/><Relationship Id="rId4" Type="http://schemas.openxmlformats.org/officeDocument/2006/relationships/image" Target="../media/image113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8.png"/><Relationship Id="rId4" Type="http://schemas.openxmlformats.org/officeDocument/2006/relationships/image" Target="../media/image135.png"/><Relationship Id="rId5" Type="http://schemas.openxmlformats.org/officeDocument/2006/relationships/image" Target="../media/image125.png"/><Relationship Id="rId6" Type="http://schemas.openxmlformats.org/officeDocument/2006/relationships/image" Target="../media/image1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hyperlink" Target="https://material.angular.io" TargetMode="Externa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8.png"/><Relationship Id="rId4" Type="http://schemas.openxmlformats.org/officeDocument/2006/relationships/image" Target="../media/image134.png"/><Relationship Id="rId5" Type="http://schemas.openxmlformats.org/officeDocument/2006/relationships/image" Target="../media/image12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8.png"/><Relationship Id="rId4" Type="http://schemas.openxmlformats.org/officeDocument/2006/relationships/hyperlink" Target="https://angular.io/guide/attribute-directives" TargetMode="Externa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8.png"/><Relationship Id="rId4" Type="http://schemas.openxmlformats.org/officeDocument/2006/relationships/image" Target="../media/image12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8.png"/><Relationship Id="rId4" Type="http://schemas.openxmlformats.org/officeDocument/2006/relationships/image" Target="../media/image130.png"/><Relationship Id="rId5" Type="http://schemas.openxmlformats.org/officeDocument/2006/relationships/image" Target="../media/image127.png"/><Relationship Id="rId6" Type="http://schemas.openxmlformats.org/officeDocument/2006/relationships/image" Target="../media/image123.png"/><Relationship Id="rId7" Type="http://schemas.openxmlformats.org/officeDocument/2006/relationships/image" Target="../media/image124.gif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8.png"/><Relationship Id="rId4" Type="http://schemas.openxmlformats.org/officeDocument/2006/relationships/image" Target="../media/image130.png"/><Relationship Id="rId5" Type="http://schemas.openxmlformats.org/officeDocument/2006/relationships/image" Target="../media/image133.gif"/><Relationship Id="rId6" Type="http://schemas.openxmlformats.org/officeDocument/2006/relationships/image" Target="../media/image148.png"/><Relationship Id="rId7" Type="http://schemas.openxmlformats.org/officeDocument/2006/relationships/image" Target="../media/image129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8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8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5" Type="http://schemas.openxmlformats.org/officeDocument/2006/relationships/image" Target="../media/image12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8.png"/><Relationship Id="rId4" Type="http://schemas.openxmlformats.org/officeDocument/2006/relationships/image" Target="../media/image132.png"/><Relationship Id="rId5" Type="http://schemas.openxmlformats.org/officeDocument/2006/relationships/image" Target="../media/image1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9.gif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8.png"/><Relationship Id="rId4" Type="http://schemas.openxmlformats.org/officeDocument/2006/relationships/image" Target="../media/image131.gif"/><Relationship Id="rId5" Type="http://schemas.openxmlformats.org/officeDocument/2006/relationships/image" Target="../media/image14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5" Type="http://schemas.openxmlformats.org/officeDocument/2006/relationships/image" Target="../media/image12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8.png"/><Relationship Id="rId4" Type="http://schemas.openxmlformats.org/officeDocument/2006/relationships/image" Target="../media/image142.png"/><Relationship Id="rId5" Type="http://schemas.openxmlformats.org/officeDocument/2006/relationships/image" Target="../media/image141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8.png"/><Relationship Id="rId4" Type="http://schemas.openxmlformats.org/officeDocument/2006/relationships/image" Target="../media/image143.png"/><Relationship Id="rId5" Type="http://schemas.openxmlformats.org/officeDocument/2006/relationships/image" Target="../media/image13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8.png"/><Relationship Id="rId4" Type="http://schemas.openxmlformats.org/officeDocument/2006/relationships/image" Target="../media/image140.gif"/><Relationship Id="rId5" Type="http://schemas.openxmlformats.org/officeDocument/2006/relationships/image" Target="../media/image139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8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8.png"/><Relationship Id="rId4" Type="http://schemas.openxmlformats.org/officeDocument/2006/relationships/image" Target="../media/image150.gif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8.png"/><Relationship Id="rId4" Type="http://schemas.openxmlformats.org/officeDocument/2006/relationships/image" Target="../media/image144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8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8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8.png"/><Relationship Id="rId4" Type="http://schemas.openxmlformats.org/officeDocument/2006/relationships/image" Target="../media/image155.gif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8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8.png"/><Relationship Id="rId4" Type="http://schemas.openxmlformats.org/officeDocument/2006/relationships/image" Target="../media/image145.gif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8.png"/><Relationship Id="rId4" Type="http://schemas.openxmlformats.org/officeDocument/2006/relationships/image" Target="../media/image14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8.png"/><Relationship Id="rId4" Type="http://schemas.openxmlformats.org/officeDocument/2006/relationships/image" Target="../media/image145.gif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8.png"/><Relationship Id="rId4" Type="http://schemas.openxmlformats.org/officeDocument/2006/relationships/image" Target="../media/image154.gif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8.png"/><Relationship Id="rId4" Type="http://schemas.openxmlformats.org/officeDocument/2006/relationships/image" Target="../media/image154.gif"/><Relationship Id="rId5" Type="http://schemas.openxmlformats.org/officeDocument/2006/relationships/image" Target="../media/image149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8.png"/><Relationship Id="rId4" Type="http://schemas.openxmlformats.org/officeDocument/2006/relationships/image" Target="../media/image147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8.png"/><Relationship Id="rId4" Type="http://schemas.openxmlformats.org/officeDocument/2006/relationships/image" Target="../media/image153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8.png"/><Relationship Id="rId4" Type="http://schemas.openxmlformats.org/officeDocument/2006/relationships/image" Target="../media/image151.png"/><Relationship Id="rId5" Type="http://schemas.openxmlformats.org/officeDocument/2006/relationships/image" Target="../media/image161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8.png"/><Relationship Id="rId4" Type="http://schemas.openxmlformats.org/officeDocument/2006/relationships/hyperlink" Target="https://angular.io/api/router/Resolve" TargetMode="External"/><Relationship Id="rId5" Type="http://schemas.openxmlformats.org/officeDocument/2006/relationships/image" Target="../media/image16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8.png"/><Relationship Id="rId4" Type="http://schemas.openxmlformats.org/officeDocument/2006/relationships/image" Target="../media/image152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60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8.png"/><Relationship Id="rId4" Type="http://schemas.openxmlformats.org/officeDocument/2006/relationships/image" Target="../media/image162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8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8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8.png"/><Relationship Id="rId4" Type="http://schemas.openxmlformats.org/officeDocument/2006/relationships/image" Target="../media/image159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.png"/><Relationship Id="rId4" Type="http://schemas.openxmlformats.org/officeDocument/2006/relationships/image" Target="../media/image15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8.png"/><Relationship Id="rId4" Type="http://schemas.openxmlformats.org/officeDocument/2006/relationships/hyperlink" Target="https://angular.io/" TargetMode="External"/><Relationship Id="rId5" Type="http://schemas.openxmlformats.org/officeDocument/2006/relationships/hyperlink" Target="https://blog.angular.io/" TargetMode="External"/><Relationship Id="rId6" Type="http://schemas.openxmlformats.org/officeDocument/2006/relationships/hyperlink" Target="https://angular.io/guide/styleguide" TargetMode="External"/><Relationship Id="rId7" Type="http://schemas.openxmlformats.org/officeDocument/2006/relationships/hyperlink" Target="https://rxjs.dev/operator-decision-tree" TargetMode="Externa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8.png"/><Relationship Id="rId4" Type="http://schemas.openxmlformats.org/officeDocument/2006/relationships/hyperlink" Target="https://www.npmjs.com/package/ng2-charts" TargetMode="External"/><Relationship Id="rId5" Type="http://schemas.openxmlformats.org/officeDocument/2006/relationships/hyperlink" Target="https://xieziyu.github.io/ngx-echarts/#/" TargetMode="External"/><Relationship Id="rId6" Type="http://schemas.openxmlformats.org/officeDocument/2006/relationships/hyperlink" Target="https://valor-software.com/ng2-charts/#/GeneralInfo" TargetMode="External"/><Relationship Id="rId7" Type="http://schemas.openxmlformats.org/officeDocument/2006/relationships/hyperlink" Target="https://www.npmjs.com/package/angular-plotly.js" TargetMode="External"/><Relationship Id="rId8" Type="http://schemas.openxmlformats.org/officeDocument/2006/relationships/hyperlink" Target="https://www.primefaces.org/primeng/showcase/#/chart/bar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hyperlink" Target="https://angular.io/guide/bootstrapp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hyperlink" Target="https://github.com/MarcPetitdemange/cours-dev-web-angular.git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s://github.com/MarcPetitdemange/cours-dev-web-angular.git" TargetMode="External"/><Relationship Id="rId5" Type="http://schemas.openxmlformats.org/officeDocument/2006/relationships/hyperlink" Target="https://github.com/MarcPetitdemange/cours-dev-web-angular.git" TargetMode="External"/><Relationship Id="rId6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5" Type="http://schemas.openxmlformats.org/officeDocument/2006/relationships/hyperlink" Target="https://material.angular.io/components/toolbar/overview" TargetMode="External"/><Relationship Id="rId6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Relationship Id="rId4" Type="http://schemas.openxmlformats.org/officeDocument/2006/relationships/image" Target="../media/image51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5" Type="http://schemas.openxmlformats.org/officeDocument/2006/relationships/hyperlink" Target="https://material.angular.io/components/toolbar/overview" TargetMode="External"/><Relationship Id="rId6" Type="http://schemas.openxmlformats.org/officeDocument/2006/relationships/hyperlink" Target="https://material.angular.io/components/sidenav/overview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.png"/><Relationship Id="rId4" Type="http://schemas.openxmlformats.org/officeDocument/2006/relationships/image" Target="../media/image59.gif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.png"/><Relationship Id="rId4" Type="http://schemas.openxmlformats.org/officeDocument/2006/relationships/image" Target="../media/image61.gif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.png"/><Relationship Id="rId4" Type="http://schemas.openxmlformats.org/officeDocument/2006/relationships/image" Target="../media/image58.gif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.png"/><Relationship Id="rId4" Type="http://schemas.openxmlformats.org/officeDocument/2006/relationships/image" Target="../media/image66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.png"/><Relationship Id="rId4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.png"/><Relationship Id="rId4" Type="http://schemas.openxmlformats.org/officeDocument/2006/relationships/image" Target="../media/image6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.png"/><Relationship Id="rId4" Type="http://schemas.openxmlformats.org/officeDocument/2006/relationships/image" Target="../media/image6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"/>
          <p:cNvSpPr txBox="1"/>
          <p:nvPr>
            <p:ph type="ctrTitle"/>
          </p:nvPr>
        </p:nvSpPr>
        <p:spPr>
          <a:xfrm>
            <a:off x="643750" y="17281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ANGULAR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2" name="Google Shape;542;p2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543" name="Google Shape;543;p26"/>
          <p:cNvSpPr txBox="1"/>
          <p:nvPr/>
        </p:nvSpPr>
        <p:spPr>
          <a:xfrm>
            <a:off x="996050" y="1444925"/>
            <a:ext cx="45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⚙️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Prérequis - Pour VSCode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44" name="Google Shape;544;p26"/>
          <p:cNvSpPr txBox="1"/>
          <p:nvPr/>
        </p:nvSpPr>
        <p:spPr>
          <a:xfrm>
            <a:off x="304675" y="4223875"/>
            <a:ext cx="61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Si vous souhaitez utiliser VS Code, vous aurez besoin d’ajouter de nombreux plugins…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45" name="Google Shape;545;p26"/>
          <p:cNvSpPr/>
          <p:nvPr/>
        </p:nvSpPr>
        <p:spPr>
          <a:xfrm>
            <a:off x="2941938" y="2611038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6"/>
          <p:cNvSpPr/>
          <p:nvPr/>
        </p:nvSpPr>
        <p:spPr>
          <a:xfrm>
            <a:off x="4517213" y="2023888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6"/>
          <p:cNvSpPr/>
          <p:nvPr/>
        </p:nvSpPr>
        <p:spPr>
          <a:xfrm>
            <a:off x="4865713" y="2699738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6"/>
          <p:cNvSpPr/>
          <p:nvPr/>
        </p:nvSpPr>
        <p:spPr>
          <a:xfrm>
            <a:off x="4103463" y="3051813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6"/>
          <p:cNvSpPr/>
          <p:nvPr/>
        </p:nvSpPr>
        <p:spPr>
          <a:xfrm>
            <a:off x="4151313" y="2411050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6"/>
          <p:cNvSpPr/>
          <p:nvPr/>
        </p:nvSpPr>
        <p:spPr>
          <a:xfrm>
            <a:off x="3544388" y="2611050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6"/>
          <p:cNvSpPr/>
          <p:nvPr/>
        </p:nvSpPr>
        <p:spPr>
          <a:xfrm>
            <a:off x="3341450" y="3211913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3544387" y="1960647"/>
            <a:ext cx="401400" cy="41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5066332" y="3879616"/>
            <a:ext cx="151800" cy="15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950" y="2666571"/>
            <a:ext cx="1005676" cy="100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6"/>
          <p:cNvSpPr/>
          <p:nvPr/>
        </p:nvSpPr>
        <p:spPr>
          <a:xfrm>
            <a:off x="5628932" y="2162328"/>
            <a:ext cx="151800" cy="15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5781327" y="2385499"/>
            <a:ext cx="82800" cy="84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6"/>
          <p:cNvSpPr/>
          <p:nvPr/>
        </p:nvSpPr>
        <p:spPr>
          <a:xfrm>
            <a:off x="2941948" y="3611802"/>
            <a:ext cx="213000" cy="218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5825" y="639550"/>
            <a:ext cx="180351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5825" y="1076000"/>
            <a:ext cx="1803500" cy="29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5825" y="1411400"/>
            <a:ext cx="1803500" cy="25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6"/>
          <p:cNvPicPr preferRelativeResize="0"/>
          <p:nvPr/>
        </p:nvPicPr>
        <p:blipFill rotWithShape="1">
          <a:blip r:embed="rId8">
            <a:alphaModFix/>
          </a:blip>
          <a:srcRect b="0" l="0" r="40148" t="0"/>
          <a:stretch/>
        </p:blipFill>
        <p:spPr>
          <a:xfrm>
            <a:off x="3488550" y="121600"/>
            <a:ext cx="2039600" cy="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8350" y="1768720"/>
            <a:ext cx="273097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6"/>
          <p:cNvPicPr preferRelativeResize="0"/>
          <p:nvPr/>
        </p:nvPicPr>
        <p:blipFill rotWithShape="1">
          <a:blip r:embed="rId10">
            <a:alphaModFix/>
          </a:blip>
          <a:srcRect b="0" l="0" r="47608" t="0"/>
          <a:stretch/>
        </p:blipFill>
        <p:spPr>
          <a:xfrm>
            <a:off x="7357712" y="2287750"/>
            <a:ext cx="1584822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48350" y="3002322"/>
            <a:ext cx="1986731" cy="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6"/>
          <p:cNvPicPr preferRelativeResize="0"/>
          <p:nvPr/>
        </p:nvPicPr>
        <p:blipFill rotWithShape="1">
          <a:blip r:embed="rId12">
            <a:alphaModFix/>
          </a:blip>
          <a:srcRect b="0" l="0" r="46732" t="0"/>
          <a:stretch/>
        </p:blipFill>
        <p:spPr>
          <a:xfrm>
            <a:off x="268000" y="2183988"/>
            <a:ext cx="23237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6"/>
          <p:cNvPicPr preferRelativeResize="0"/>
          <p:nvPr/>
        </p:nvPicPr>
        <p:blipFill rotWithShape="1">
          <a:blip r:embed="rId13">
            <a:alphaModFix/>
          </a:blip>
          <a:srcRect b="0" l="0" r="44787" t="0"/>
          <a:stretch/>
        </p:blipFill>
        <p:spPr>
          <a:xfrm>
            <a:off x="204250" y="3002325"/>
            <a:ext cx="23875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6"/>
          <p:cNvPicPr preferRelativeResize="0"/>
          <p:nvPr/>
        </p:nvPicPr>
        <p:blipFill rotWithShape="1">
          <a:blip r:embed="rId14">
            <a:alphaModFix/>
          </a:blip>
          <a:srcRect b="0" l="0" r="39426" t="0"/>
          <a:stretch/>
        </p:blipFill>
        <p:spPr>
          <a:xfrm>
            <a:off x="173713" y="3665125"/>
            <a:ext cx="2512335" cy="5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6"/>
          <p:cNvPicPr preferRelativeResize="0"/>
          <p:nvPr/>
        </p:nvPicPr>
        <p:blipFill rotWithShape="1">
          <a:blip r:embed="rId15">
            <a:alphaModFix/>
          </a:blip>
          <a:srcRect b="0" l="0" r="35720" t="0"/>
          <a:stretch/>
        </p:blipFill>
        <p:spPr>
          <a:xfrm>
            <a:off x="5781324" y="3672663"/>
            <a:ext cx="2203225" cy="4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6"/>
          <p:cNvPicPr preferRelativeResize="0"/>
          <p:nvPr/>
        </p:nvPicPr>
        <p:blipFill rotWithShape="1">
          <a:blip r:embed="rId16">
            <a:alphaModFix/>
          </a:blip>
          <a:srcRect b="0" l="0" r="58016" t="0"/>
          <a:stretch/>
        </p:blipFill>
        <p:spPr>
          <a:xfrm>
            <a:off x="6286093" y="4433725"/>
            <a:ext cx="1803501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81321" y="124188"/>
            <a:ext cx="1986725" cy="42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24" name="Google Shape;1724;p116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725" name="Google Shape;1725;p116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Routes 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726" name="Google Shape;172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116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7.0-Routes-solution</a:t>
            </a:r>
            <a:endParaRPr/>
          </a:p>
        </p:txBody>
      </p:sp>
      <p:pic>
        <p:nvPicPr>
          <p:cNvPr id="1728" name="Google Shape;172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8125"/>
            <a:ext cx="5886994" cy="287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116"/>
          <p:cNvSpPr txBox="1"/>
          <p:nvPr/>
        </p:nvSpPr>
        <p:spPr>
          <a:xfrm>
            <a:off x="6218150" y="2202650"/>
            <a:ext cx="223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Vous pouvez laisser les composants vides pour l’instant, on les </a:t>
            </a:r>
            <a:r>
              <a:rPr b="1" lang="fr" sz="16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complétera</a:t>
            </a:r>
            <a:r>
              <a:rPr b="1" lang="fr" sz="16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 plus tard</a:t>
            </a:r>
            <a:endParaRPr b="1" sz="16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35" name="Google Shape;1735;p117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Composant : </a:t>
            </a:r>
            <a:r>
              <a:rPr lang="fr" sz="504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INPUT</a:t>
            </a:r>
            <a:endParaRPr sz="504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41" name="Google Shape;174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11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743" name="Google Shape;1743;p118"/>
          <p:cNvSpPr txBox="1"/>
          <p:nvPr/>
        </p:nvSpPr>
        <p:spPr>
          <a:xfrm>
            <a:off x="919850" y="1444925"/>
            <a:ext cx="156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⬇ Input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44" name="Google Shape;1744;p118"/>
          <p:cNvSpPr txBox="1"/>
          <p:nvPr/>
        </p:nvSpPr>
        <p:spPr>
          <a:xfrm>
            <a:off x="2986900" y="3098150"/>
            <a:ext cx="5130600" cy="1985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'app-child'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'./child.component.html'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'./child.component.scss'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ChildComponent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@Input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 | undefined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5" name="Google Shape;1745;p118"/>
          <p:cNvSpPr txBox="1"/>
          <p:nvPr/>
        </p:nvSpPr>
        <p:spPr>
          <a:xfrm>
            <a:off x="2978200" y="2479825"/>
            <a:ext cx="3963900" cy="323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app-child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[name]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valeurSouhaitée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app-child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6" name="Google Shape;1746;p118"/>
          <p:cNvSpPr/>
          <p:nvPr/>
        </p:nvSpPr>
        <p:spPr>
          <a:xfrm>
            <a:off x="6347175" y="288900"/>
            <a:ext cx="2332500" cy="1253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7" name="Google Shape;174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200" y="2194075"/>
            <a:ext cx="14097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900" y="2831450"/>
            <a:ext cx="14382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18"/>
          <p:cNvSpPr txBox="1"/>
          <p:nvPr/>
        </p:nvSpPr>
        <p:spPr>
          <a:xfrm>
            <a:off x="88750" y="2089475"/>
            <a:ext cx="2610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Input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permet de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passer des données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du composant parent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👨🏼 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 composant enfant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👶🏼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50" name="Google Shape;1750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3625" y="348675"/>
            <a:ext cx="2211842" cy="11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118"/>
          <p:cNvSpPr txBox="1"/>
          <p:nvPr/>
        </p:nvSpPr>
        <p:spPr>
          <a:xfrm>
            <a:off x="3531325" y="73125"/>
            <a:ext cx="25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https://angular.io/guide/inputs-outputs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52" name="Google Shape;1752;p118"/>
          <p:cNvSpPr txBox="1"/>
          <p:nvPr/>
        </p:nvSpPr>
        <p:spPr>
          <a:xfrm>
            <a:off x="3531313" y="438325"/>
            <a:ext cx="242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Retenez bien ça ! Vous allez beaucoup vous en servir ! </a:t>
            </a:r>
            <a:r>
              <a:rPr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753" name="Google Shape;1753;p118"/>
          <p:cNvCxnSpPr>
            <a:stCxn id="1752" idx="3"/>
            <a:endCxn id="1750" idx="1"/>
          </p:cNvCxnSpPr>
          <p:nvPr/>
        </p:nvCxnSpPr>
        <p:spPr>
          <a:xfrm>
            <a:off x="5951413" y="746125"/>
            <a:ext cx="452100" cy="172500"/>
          </a:xfrm>
          <a:prstGeom prst="curvedConnector3">
            <a:avLst>
              <a:gd fmla="val 5001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4" name="Google Shape;1754;p118"/>
          <p:cNvCxnSpPr>
            <a:stCxn id="1752" idx="2"/>
            <a:endCxn id="1745" idx="0"/>
          </p:cNvCxnSpPr>
          <p:nvPr/>
        </p:nvCxnSpPr>
        <p:spPr>
          <a:xfrm flipH="1" rot="-5400000">
            <a:off x="4137763" y="1657525"/>
            <a:ext cx="1425900" cy="218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19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760" name="Google Shape;1760;p119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19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63" name="Google Shape;1763;p119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1764" name="Google Shape;1764;p119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8</a:t>
            </a:r>
            <a:endParaRPr sz="6000"/>
          </a:p>
        </p:txBody>
      </p:sp>
      <p:pic>
        <p:nvPicPr>
          <p:cNvPr id="1765" name="Google Shape;176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119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19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19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19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19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19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19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19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Input - Réutilisation des cartes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74" name="Google Shape;17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119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19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19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8.0-Input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78" name="Google Shape;1778;p119"/>
          <p:cNvSpPr txBox="1"/>
          <p:nvPr/>
        </p:nvSpPr>
        <p:spPr>
          <a:xfrm>
            <a:off x="885525" y="1736750"/>
            <a:ext cx="789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Allez c’est le moment ! Je vous avais dit qu’on allait réutiliser notre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Carte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79" name="Google Shape;1779;p119"/>
          <p:cNvSpPr txBox="1"/>
          <p:nvPr/>
        </p:nvSpPr>
        <p:spPr>
          <a:xfrm>
            <a:off x="819075" y="2441463"/>
            <a:ext cx="7899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Modifiez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Carte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qu’il puisse récupérer une personne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Utiliser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Carte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Passez l’employé récupéré au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Carte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85" name="Google Shape;1785;p120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786" name="Google Shape;1786;p120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Input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787" name="Google Shape;178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120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8.0-Input-solution</a:t>
            </a:r>
            <a:endParaRPr/>
          </a:p>
        </p:txBody>
      </p:sp>
      <p:pic>
        <p:nvPicPr>
          <p:cNvPr id="1789" name="Google Shape;178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8125"/>
            <a:ext cx="5886994" cy="287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120"/>
          <p:cNvSpPr txBox="1"/>
          <p:nvPr/>
        </p:nvSpPr>
        <p:spPr>
          <a:xfrm>
            <a:off x="6218150" y="2202650"/>
            <a:ext cx="223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C’est surtout le code qui doit changer, vous devriez avoir beaucoup moins de code qu’avant dans Accueil</a:t>
            </a:r>
            <a:endParaRPr b="1" sz="16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21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796" name="Google Shape;1796;p121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21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9" name="Google Shape;1799;p121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1800" name="Google Shape;1800;p121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9</a:t>
            </a:r>
            <a:endParaRPr sz="6000"/>
          </a:p>
        </p:txBody>
      </p:sp>
      <p:pic>
        <p:nvPicPr>
          <p:cNvPr id="1801" name="Google Shape;180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21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21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21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21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21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21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21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21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Input - Activez/Désactivez le drawer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810" name="Google Shape;181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121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21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21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9.0-Input-2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14" name="Google Shape;1814;p121"/>
          <p:cNvSpPr txBox="1"/>
          <p:nvPr/>
        </p:nvSpPr>
        <p:spPr>
          <a:xfrm>
            <a:off x="885525" y="1508150"/>
            <a:ext cx="7899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Maintenant que vous connaissez les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@Input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on va s’en servir pour revoir la structure du document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En soit, avoir le selector du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Drawer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Header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n’est pas très logique…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On va en profiter pour ajouter un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événement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(click) sur le bouton du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Header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qui aura pour but d’ouvrir / de fermer le drawer (toggleDrawer)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15" name="Google Shape;1815;p121"/>
          <p:cNvSpPr txBox="1"/>
          <p:nvPr/>
        </p:nvSpPr>
        <p:spPr>
          <a:xfrm>
            <a:off x="819075" y="3103525"/>
            <a:ext cx="789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le selector du 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Drawer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Root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Application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Ajouter une référence (#) sur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Drawer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Passez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Drawer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comme une propriété du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Header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Lors du click sur le bouton dans le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Header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appelez la fonction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toggleDrawer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(que j’ai écrite pour vous) du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Drawer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21" name="Google Shape;1821;p122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822" name="Google Shape;1822;p122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Input 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823" name="Google Shape;18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122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9.0-Input-2-solution</a:t>
            </a:r>
            <a:endParaRPr/>
          </a:p>
        </p:txBody>
      </p:sp>
      <p:pic>
        <p:nvPicPr>
          <p:cNvPr id="1825" name="Google Shape;1825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8125"/>
            <a:ext cx="6268310" cy="28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31" name="Google Shape;1831;p123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Composant : </a:t>
            </a:r>
            <a:r>
              <a:rPr lang="fr" sz="5040">
                <a:solidFill>
                  <a:srgbClr val="9ECBFF"/>
                </a:solidFill>
                <a:latin typeface="Caveat"/>
                <a:ea typeface="Caveat"/>
                <a:cs typeface="Caveat"/>
                <a:sym typeface="Caveat"/>
              </a:rPr>
              <a:t>OUTPUT</a:t>
            </a:r>
            <a:endParaRPr sz="5040">
              <a:solidFill>
                <a:srgbClr val="9ECB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37" name="Google Shape;183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124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839" name="Google Shape;1839;p124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⬆ Output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40" name="Google Shape;1840;p124"/>
          <p:cNvSpPr txBox="1"/>
          <p:nvPr/>
        </p:nvSpPr>
        <p:spPr>
          <a:xfrm>
            <a:off x="3046300" y="1859500"/>
            <a:ext cx="4162200" cy="323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app-child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(childEvent)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doSomething(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$event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app-child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1" name="Google Shape;1841;p124"/>
          <p:cNvSpPr txBox="1"/>
          <p:nvPr/>
        </p:nvSpPr>
        <p:spPr>
          <a:xfrm>
            <a:off x="3033850" y="2538400"/>
            <a:ext cx="5130600" cy="2539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EventEmitter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'app-child'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'./child.component.html'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'./child.component.scss'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ChildComponent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@Output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childEvent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EventEmitter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&lt;string&gt;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childEvent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EventEmitter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&lt;string&gt;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raiseEvent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childEvent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"event from child"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42" name="Google Shape;184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850" y="2260138"/>
            <a:ext cx="13335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6300" y="1583275"/>
            <a:ext cx="14097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124"/>
          <p:cNvSpPr/>
          <p:nvPr/>
        </p:nvSpPr>
        <p:spPr>
          <a:xfrm>
            <a:off x="6118575" y="136500"/>
            <a:ext cx="2332500" cy="1253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5" name="Google Shape;1845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9200" y="261950"/>
            <a:ext cx="2051250" cy="10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24"/>
          <p:cNvSpPr txBox="1"/>
          <p:nvPr/>
        </p:nvSpPr>
        <p:spPr>
          <a:xfrm>
            <a:off x="3531325" y="73125"/>
            <a:ext cx="25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https://angular.io/guide/inputs-outputs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47" name="Google Shape;1847;p124"/>
          <p:cNvSpPr txBox="1"/>
          <p:nvPr/>
        </p:nvSpPr>
        <p:spPr>
          <a:xfrm>
            <a:off x="361750" y="2079150"/>
            <a:ext cx="2672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Output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permet de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passer des données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du composant enfant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👶🏼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 composant parent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👨🏼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48" name="Google Shape;1848;p124"/>
          <p:cNvSpPr txBox="1"/>
          <p:nvPr/>
        </p:nvSpPr>
        <p:spPr>
          <a:xfrm>
            <a:off x="3619500" y="390450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Retenez bien ça aussi ! </a:t>
            </a:r>
            <a:r>
              <a:rPr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849" name="Google Shape;1849;p124"/>
          <p:cNvCxnSpPr>
            <a:stCxn id="1848" idx="3"/>
            <a:endCxn id="1844" idx="1"/>
          </p:cNvCxnSpPr>
          <p:nvPr/>
        </p:nvCxnSpPr>
        <p:spPr>
          <a:xfrm>
            <a:off x="5524500" y="590550"/>
            <a:ext cx="594000" cy="172800"/>
          </a:xfrm>
          <a:prstGeom prst="curvedConnector3">
            <a:avLst>
              <a:gd fmla="val 5000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50" name="Google Shape;1850;p124"/>
          <p:cNvCxnSpPr>
            <a:stCxn id="1848" idx="2"/>
            <a:endCxn id="1840" idx="0"/>
          </p:cNvCxnSpPr>
          <p:nvPr/>
        </p:nvCxnSpPr>
        <p:spPr>
          <a:xfrm flipH="1" rot="-5400000">
            <a:off x="4315200" y="1047450"/>
            <a:ext cx="1068900" cy="5553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25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856" name="Google Shape;1856;p125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25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59" name="Google Shape;1859;p125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1860" name="Google Shape;1860;p125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10</a:t>
            </a:r>
            <a:endParaRPr sz="4600"/>
          </a:p>
        </p:txBody>
      </p:sp>
      <p:pic>
        <p:nvPicPr>
          <p:cNvPr id="1861" name="Google Shape;186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125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25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25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25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25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25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25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25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Output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870" name="Google Shape;1870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125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25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25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10.0-Output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74" name="Google Shape;1874;p125"/>
          <p:cNvSpPr txBox="1"/>
          <p:nvPr/>
        </p:nvSpPr>
        <p:spPr>
          <a:xfrm>
            <a:off x="996050" y="2023550"/>
            <a:ext cx="7899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Ajouter un événement clic sur le bouton de suppression dans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CarteComponent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Propager l’événement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➔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l’événement devra s’appeler personDelete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➔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astuce : utiliser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@Output()</a:t>
            </a:r>
            <a:endParaRPr b="1" sz="16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➔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AccueilComponent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changer de Carte (comme le random)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L’API à utiliser est celle-ci: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A8A8"/>
                </a:solidFill>
                <a:latin typeface="Maven Pro"/>
                <a:ea typeface="Maven Pro"/>
                <a:cs typeface="Maven Pro"/>
                <a:sym typeface="Maven Pro"/>
              </a:rPr>
              <a:t>DELETE </a:t>
            </a:r>
            <a:r>
              <a:rPr b="1" lang="fr" sz="1600">
                <a:solidFill>
                  <a:srgbClr val="FFA8A8"/>
                </a:solidFill>
                <a:latin typeface="Maven Pro"/>
                <a:ea typeface="Maven Pro"/>
                <a:cs typeface="Maven Pro"/>
                <a:sym typeface="Maven Pro"/>
              </a:rPr>
              <a:t>http://localhost:3000/api/employe</a:t>
            </a:r>
            <a:r>
              <a:rPr b="1" lang="fr" sz="1600">
                <a:solidFill>
                  <a:srgbClr val="FFA8A8"/>
                </a:solidFill>
                <a:latin typeface="Maven Pro"/>
                <a:ea typeface="Maven Pro"/>
                <a:cs typeface="Maven Pro"/>
                <a:sym typeface="Maven Pro"/>
              </a:rPr>
              <a:t>/:id</a:t>
            </a:r>
            <a:endParaRPr b="1" sz="2200">
              <a:solidFill>
                <a:srgbClr val="FFA8A8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Elle retourne une collection de personnes à jour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7" name="Google Shape;577;p2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578" name="Google Shape;578;p27"/>
          <p:cNvSpPr txBox="1"/>
          <p:nvPr/>
        </p:nvSpPr>
        <p:spPr>
          <a:xfrm>
            <a:off x="996050" y="1444925"/>
            <a:ext cx="45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🔨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Installation du bestiau !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9" name="Google Shape;579;p27"/>
          <p:cNvSpPr txBox="1"/>
          <p:nvPr/>
        </p:nvSpPr>
        <p:spPr>
          <a:xfrm>
            <a:off x="2628150" y="2442038"/>
            <a:ext cx="38877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npm install -g @angular/cli</a:t>
            </a:r>
            <a:endParaRPr/>
          </a:p>
        </p:txBody>
      </p:sp>
      <p:sp>
        <p:nvSpPr>
          <p:cNvPr id="580" name="Google Shape;580;p27"/>
          <p:cNvSpPr txBox="1"/>
          <p:nvPr/>
        </p:nvSpPr>
        <p:spPr>
          <a:xfrm>
            <a:off x="636050" y="3259025"/>
            <a:ext cx="400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Bon maintenant vous avez clairement l’habitude de ça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81" name="Google Shape;581;p27"/>
          <p:cNvSpPr txBox="1"/>
          <p:nvPr/>
        </p:nvSpPr>
        <p:spPr>
          <a:xfrm>
            <a:off x="4645250" y="4134325"/>
            <a:ext cx="289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Notez le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-g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pour une installation </a:t>
            </a: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globale</a:t>
            </a:r>
            <a:endParaRPr sz="20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82" name="Google Shape;582;p27"/>
          <p:cNvCxnSpPr>
            <a:stCxn id="580" idx="1"/>
            <a:endCxn id="579" idx="1"/>
          </p:cNvCxnSpPr>
          <p:nvPr/>
        </p:nvCxnSpPr>
        <p:spPr>
          <a:xfrm flipH="1" rot="10800000">
            <a:off x="636050" y="2688425"/>
            <a:ext cx="1992000" cy="970800"/>
          </a:xfrm>
          <a:prstGeom prst="curvedConnector3">
            <a:avLst>
              <a:gd fmla="val -1195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83" name="Google Shape;583;p27"/>
          <p:cNvSpPr txBox="1"/>
          <p:nvPr/>
        </p:nvSpPr>
        <p:spPr>
          <a:xfrm>
            <a:off x="4990550" y="580700"/>
            <a:ext cx="400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Bon maintenant vous avez clairement l’habitude de ça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80" name="Google Shape;1880;p126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881" name="Google Shape;1881;p126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Output 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882" name="Google Shape;188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126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10.0-Output-solution</a:t>
            </a:r>
            <a:endParaRPr/>
          </a:p>
        </p:txBody>
      </p:sp>
      <p:pic>
        <p:nvPicPr>
          <p:cNvPr id="1884" name="Google Shape;1884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00" y="2314425"/>
            <a:ext cx="5124600" cy="2500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90" name="Google Shape;1890;p127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Services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96" name="Google Shape;189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12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898" name="Google Shape;1898;p128"/>
          <p:cNvSpPr txBox="1"/>
          <p:nvPr/>
        </p:nvSpPr>
        <p:spPr>
          <a:xfrm>
            <a:off x="921025" y="1457475"/>
            <a:ext cx="161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Services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99" name="Google Shape;1899;p128"/>
          <p:cNvSpPr txBox="1"/>
          <p:nvPr/>
        </p:nvSpPr>
        <p:spPr>
          <a:xfrm>
            <a:off x="1021425" y="2043075"/>
            <a:ext cx="310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Une classe exportée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Un décorateur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00" name="Google Shape;1900;p128"/>
          <p:cNvSpPr txBox="1"/>
          <p:nvPr/>
        </p:nvSpPr>
        <p:spPr>
          <a:xfrm>
            <a:off x="1408375" y="3151275"/>
            <a:ext cx="1877700" cy="692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@Injectable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providedIn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endParaRPr sz="11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01" name="Google Shape;1901;p128"/>
          <p:cNvSpPr txBox="1"/>
          <p:nvPr/>
        </p:nvSpPr>
        <p:spPr>
          <a:xfrm>
            <a:off x="4204300" y="2087825"/>
            <a:ext cx="3856200" cy="2893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Injectable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@Injectable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providedIn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endParaRPr sz="11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WhySoSeriousService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"Why So Serious ?"</a:t>
            </a:r>
            <a:endParaRPr sz="11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2" name="Google Shape;1902;p128"/>
          <p:cNvPicPr preferRelativeResize="0"/>
          <p:nvPr/>
        </p:nvPicPr>
        <p:blipFill rotWithShape="1">
          <a:blip r:embed="rId4">
            <a:alphaModFix/>
          </a:blip>
          <a:srcRect b="16527" l="5329" r="4490" t="0"/>
          <a:stretch/>
        </p:blipFill>
        <p:spPr>
          <a:xfrm>
            <a:off x="6555625" y="111800"/>
            <a:ext cx="2025600" cy="117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03" name="Google Shape;1903;p128"/>
          <p:cNvSpPr txBox="1"/>
          <p:nvPr/>
        </p:nvSpPr>
        <p:spPr>
          <a:xfrm>
            <a:off x="4506825" y="171075"/>
            <a:ext cx="190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https://angular.io/api/core/Injectable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904" name="Google Shape;1904;p128"/>
          <p:cNvCxnSpPr>
            <a:stCxn id="1903" idx="2"/>
            <a:endCxn id="1899" idx="0"/>
          </p:cNvCxnSpPr>
          <p:nvPr/>
        </p:nvCxnSpPr>
        <p:spPr>
          <a:xfrm rot="5400000">
            <a:off x="3389175" y="-27075"/>
            <a:ext cx="1256400" cy="2883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10" name="Google Shape;191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12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912" name="Google Shape;1912;p129"/>
          <p:cNvSpPr txBox="1"/>
          <p:nvPr/>
        </p:nvSpPr>
        <p:spPr>
          <a:xfrm>
            <a:off x="921025" y="1457475"/>
            <a:ext cx="308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Services - Injection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13" name="Google Shape;1913;p129"/>
          <p:cNvSpPr txBox="1"/>
          <p:nvPr/>
        </p:nvSpPr>
        <p:spPr>
          <a:xfrm>
            <a:off x="990525" y="1972025"/>
            <a:ext cx="696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Avant de pouvoir vous servir de votre service il faudra l’injecter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💉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!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14" name="Google Shape;191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425" y="100500"/>
            <a:ext cx="1679700" cy="156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15" name="Google Shape;1915;p129"/>
          <p:cNvSpPr txBox="1"/>
          <p:nvPr/>
        </p:nvSpPr>
        <p:spPr>
          <a:xfrm>
            <a:off x="3880863" y="100500"/>
            <a:ext cx="265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La plupart du temps on utilise un service dans plusieurs composant, on le définit donc plutôt </a:t>
            </a:r>
            <a:r>
              <a:rPr b="1" lang="fr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globalement</a:t>
            </a:r>
            <a:endParaRPr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916" name="Google Shape;1916;p129"/>
          <p:cNvCxnSpPr>
            <a:stCxn id="1915" idx="2"/>
            <a:endCxn id="1913" idx="0"/>
          </p:cNvCxnSpPr>
          <p:nvPr/>
        </p:nvCxnSpPr>
        <p:spPr>
          <a:xfrm rot="5400000">
            <a:off x="4320213" y="1085700"/>
            <a:ext cx="1040100" cy="732300"/>
          </a:xfrm>
          <a:prstGeom prst="curvedConnector3">
            <a:avLst>
              <a:gd fmla="val 5000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17" name="Google Shape;1917;p129"/>
          <p:cNvSpPr txBox="1"/>
          <p:nvPr/>
        </p:nvSpPr>
        <p:spPr>
          <a:xfrm>
            <a:off x="1049025" y="2729375"/>
            <a:ext cx="4737900" cy="2401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"@angular/common/http"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WhySoSeriousService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"../why-so-serious.service"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'app-accueil'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'./accueil.component.html'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'./accueil.component.scss'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:string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whySoSeriousService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WhySoSeriousService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whySoSeriousService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getName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18" name="Google Shape;1918;p129"/>
          <p:cNvSpPr txBox="1"/>
          <p:nvPr/>
        </p:nvSpPr>
        <p:spPr>
          <a:xfrm>
            <a:off x="5970798" y="2490450"/>
            <a:ext cx="229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Pour un autre exemple et + de détails :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https://angular.io/tutorial/toh-pt4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919" name="Google Shape;1919;p129"/>
          <p:cNvCxnSpPr>
            <a:stCxn id="1917" idx="3"/>
            <a:endCxn id="1918" idx="2"/>
          </p:cNvCxnSpPr>
          <p:nvPr/>
        </p:nvCxnSpPr>
        <p:spPr>
          <a:xfrm flipH="1" rot="10800000">
            <a:off x="5786925" y="3321875"/>
            <a:ext cx="1331400" cy="6081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25" name="Google Shape;1925;p130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Injection de dépendances (DI)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31" name="Google Shape;193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13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933" name="Google Shape;1933;p131"/>
          <p:cNvSpPr txBox="1"/>
          <p:nvPr/>
        </p:nvSpPr>
        <p:spPr>
          <a:xfrm>
            <a:off x="921025" y="1457475"/>
            <a:ext cx="412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Injection de dépendance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34" name="Google Shape;1934;p131"/>
          <p:cNvSpPr txBox="1"/>
          <p:nvPr/>
        </p:nvSpPr>
        <p:spPr>
          <a:xfrm>
            <a:off x="438775" y="2002350"/>
            <a:ext cx="845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E411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”C’est quoi l’injection de dépendance ? ”</a:t>
            </a:r>
            <a:endParaRPr b="1" sz="2000">
              <a:solidFill>
                <a:srgbClr val="D71588"/>
              </a:solidFill>
            </a:endParaRPr>
          </a:p>
        </p:txBody>
      </p:sp>
      <p:sp>
        <p:nvSpPr>
          <p:cNvPr id="1935" name="Google Shape;1935;p131"/>
          <p:cNvSpPr txBox="1"/>
          <p:nvPr/>
        </p:nvSpPr>
        <p:spPr>
          <a:xfrm>
            <a:off x="751625" y="2707775"/>
            <a:ext cx="69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36" name="Google Shape;1936;p131"/>
          <p:cNvSpPr txBox="1"/>
          <p:nvPr/>
        </p:nvSpPr>
        <p:spPr>
          <a:xfrm>
            <a:off x="464575" y="2983438"/>
            <a:ext cx="6468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📜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Définition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maëstro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odèle de conception dans lequel une classe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demande des dépendances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à des sources externes (les injecteurs) plutôt que de 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les créer elle-même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!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37" name="Google Shape;1937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97549" y="2404075"/>
            <a:ext cx="1297600" cy="12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131"/>
          <p:cNvSpPr txBox="1"/>
          <p:nvPr/>
        </p:nvSpPr>
        <p:spPr>
          <a:xfrm>
            <a:off x="3373750" y="178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https://angular.io/guide/dependency-injection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939" name="Google Shape;1939;p131"/>
          <p:cNvCxnSpPr>
            <a:stCxn id="1938" idx="3"/>
            <a:endCxn id="1934" idx="0"/>
          </p:cNvCxnSpPr>
          <p:nvPr/>
        </p:nvCxnSpPr>
        <p:spPr>
          <a:xfrm flipH="1">
            <a:off x="4665850" y="378950"/>
            <a:ext cx="1707900" cy="1623300"/>
          </a:xfrm>
          <a:prstGeom prst="curvedConnector4">
            <a:avLst>
              <a:gd fmla="val -13943" name="adj1"/>
              <a:gd fmla="val 56166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40" name="Google Shape;1940;p131"/>
          <p:cNvSpPr txBox="1"/>
          <p:nvPr/>
        </p:nvSpPr>
        <p:spPr>
          <a:xfrm>
            <a:off x="4301325" y="4650800"/>
            <a:ext cx="381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D’où l’annotation </a:t>
            </a:r>
            <a:r>
              <a:rPr lang="fr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@Injectable</a:t>
            </a: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au dessus du service ! </a:t>
            </a:r>
            <a:r>
              <a:rPr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41" name="Google Shape;1941;p131"/>
          <p:cNvSpPr txBox="1"/>
          <p:nvPr/>
        </p:nvSpPr>
        <p:spPr>
          <a:xfrm>
            <a:off x="5687175" y="1679750"/>
            <a:ext cx="28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Ca apporte plus de flexibilité à l’application !</a:t>
            </a:r>
            <a:endParaRPr sz="1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32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947" name="Google Shape;1947;p132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32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50" name="Google Shape;1950;p132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1951" name="Google Shape;1951;p132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11</a:t>
            </a:r>
            <a:endParaRPr sz="4600"/>
          </a:p>
        </p:txBody>
      </p:sp>
      <p:pic>
        <p:nvPicPr>
          <p:cNvPr id="1952" name="Google Shape;195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132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32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32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32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32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32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32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32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Service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961" name="Google Shape;1961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132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32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32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11.0-Service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65" name="Google Shape;1965;p132"/>
          <p:cNvSpPr txBox="1"/>
          <p:nvPr/>
        </p:nvSpPr>
        <p:spPr>
          <a:xfrm>
            <a:off x="1062950" y="1719375"/>
            <a:ext cx="789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Actuellement,on utilise l’API Http dans plusieurs de nos composants et on duplique à chaque fois l'URL de l'API.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va créer un service pour pouvoir contacter notre serveur.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66" name="Google Shape;1966;p132"/>
          <p:cNvSpPr txBox="1"/>
          <p:nvPr/>
        </p:nvSpPr>
        <p:spPr>
          <a:xfrm>
            <a:off x="5563950" y="4685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Notre code sera plus propre désormais ! 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67" name="Google Shape;1967;p132"/>
          <p:cNvSpPr txBox="1"/>
          <p:nvPr/>
        </p:nvSpPr>
        <p:spPr>
          <a:xfrm>
            <a:off x="747475" y="2776575"/>
            <a:ext cx="7956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Créer un service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ListPersonnelService </a:t>
            </a:r>
            <a:r>
              <a:rPr b="1" lang="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src/app/partage/service/list-personnel.service.ts</a:t>
            </a:r>
            <a:endParaRPr b="1"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composant, au lieu d'appeler http.get("/api/employe") on voudrait appeler listPersonnelService.fetch().subscribe(...);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Faites pareil pour les autres opérations CRUD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N’oubliez pas d’ajouter ce service dans les provider du NgModule </a:t>
            </a:r>
            <a:r>
              <a:rPr b="1" i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si ce n’est pas déjà fait</a:t>
            </a:r>
            <a:endParaRPr b="1" i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Remplacez les différents appels à notre API par l’utilisation de notre service (Regardez 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Astuce: Utilisez src/environments/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73" name="Google Shape;1973;p133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974" name="Google Shape;1974;p133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Service 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975" name="Google Shape;197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133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11.0-Service-solution</a:t>
            </a:r>
            <a:endParaRPr/>
          </a:p>
        </p:txBody>
      </p:sp>
      <p:pic>
        <p:nvPicPr>
          <p:cNvPr id="1977" name="Google Shape;1977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8125"/>
            <a:ext cx="46767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27750"/>
            <a:ext cx="46291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84" name="Google Shape;1984;p134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locales 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&amp; 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Internationalisation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85" name="Google Shape;1985;p134"/>
          <p:cNvSpPr txBox="1"/>
          <p:nvPr/>
        </p:nvSpPr>
        <p:spPr>
          <a:xfrm>
            <a:off x="430375" y="1137400"/>
            <a:ext cx="406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Allez c’est le moment de parler un peu des langues !</a:t>
            </a:r>
            <a:endParaRPr sz="17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86" name="Google Shape;1986;p134"/>
          <p:cNvSpPr txBox="1"/>
          <p:nvPr/>
        </p:nvSpPr>
        <p:spPr>
          <a:xfrm>
            <a:off x="3820000" y="4195525"/>
            <a:ext cx="411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Concernant ça, Angular nous facilite bien des choses ! </a:t>
            </a:r>
            <a:endParaRPr sz="17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92" name="Google Shape;199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13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994" name="Google Shape;1994;p135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locales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95" name="Google Shape;1995;p135"/>
          <p:cNvSpPr txBox="1"/>
          <p:nvPr/>
        </p:nvSpPr>
        <p:spPr>
          <a:xfrm>
            <a:off x="1029875" y="1955150"/>
            <a:ext cx="771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 Angular, il est possible d’utiliser différentes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locales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locales servent à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formater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des données au format de différents pays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96" name="Google Shape;1996;p135"/>
          <p:cNvSpPr txBox="1"/>
          <p:nvPr/>
        </p:nvSpPr>
        <p:spPr>
          <a:xfrm>
            <a:off x="1059150" y="2819825"/>
            <a:ext cx="5776200" cy="1031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registerLocaleData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'@angular/common'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localeFr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'@angular/common/locales/fr'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localeDe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'@angular/common/locales/de'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registerLocaleData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localeFr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registerLocaleData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localeDe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97" name="Google Shape;1997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150" y="2581700"/>
            <a:ext cx="10763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35"/>
          <p:cNvSpPr txBox="1"/>
          <p:nvPr/>
        </p:nvSpPr>
        <p:spPr>
          <a:xfrm>
            <a:off x="1059150" y="3882250"/>
            <a:ext cx="4984200" cy="12006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@NgModule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providers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provide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LOCALE_ID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useValue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'fr-FR'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}],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…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AppModule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99" name="Google Shape;1999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350" y="152400"/>
            <a:ext cx="707700" cy="47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00" name="Google Shape;2000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9075" y="152400"/>
            <a:ext cx="786000" cy="47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01" name="Google Shape;2001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1275" y="152400"/>
            <a:ext cx="838800" cy="47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02" name="Google Shape;2002;p135"/>
          <p:cNvSpPr txBox="1"/>
          <p:nvPr/>
        </p:nvSpPr>
        <p:spPr>
          <a:xfrm>
            <a:off x="6189625" y="4251550"/>
            <a:ext cx="195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On va voir un exemple d’utilisation après dans les Pipes ! </a:t>
            </a:r>
            <a:r>
              <a:rPr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03" name="Google Shape;2003;p135"/>
          <p:cNvSpPr txBox="1"/>
          <p:nvPr/>
        </p:nvSpPr>
        <p:spPr>
          <a:xfrm>
            <a:off x="6903600" y="2520725"/>
            <a:ext cx="195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Ici on définit la langue par défaut pour tout le module !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004" name="Google Shape;2004;p135"/>
          <p:cNvCxnSpPr>
            <a:stCxn id="2003" idx="1"/>
          </p:cNvCxnSpPr>
          <p:nvPr/>
        </p:nvCxnSpPr>
        <p:spPr>
          <a:xfrm flipH="1">
            <a:off x="5489700" y="2828525"/>
            <a:ext cx="1413900" cy="14325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05" name="Google Shape;2005;p135"/>
          <p:cNvSpPr txBox="1"/>
          <p:nvPr/>
        </p:nvSpPr>
        <p:spPr>
          <a:xfrm>
            <a:off x="6661100" y="80400"/>
            <a:ext cx="195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Par défaut, la locale utilisée est anglaise (en) ! 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9" name="Google Shape;589;p28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Angular Material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90" name="Google Shape;590;p28"/>
          <p:cNvSpPr txBox="1"/>
          <p:nvPr/>
        </p:nvSpPr>
        <p:spPr>
          <a:xfrm>
            <a:off x="5962150" y="513125"/>
            <a:ext cx="18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± Material Design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91" name="Google Shape;591;p28"/>
          <p:cNvCxnSpPr>
            <a:stCxn id="590" idx="1"/>
            <a:endCxn id="589" idx="0"/>
          </p:cNvCxnSpPr>
          <p:nvPr/>
        </p:nvCxnSpPr>
        <p:spPr>
          <a:xfrm flipH="1">
            <a:off x="4571950" y="713225"/>
            <a:ext cx="1390200" cy="14169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36"/>
          <p:cNvSpPr txBox="1"/>
          <p:nvPr/>
        </p:nvSpPr>
        <p:spPr>
          <a:xfrm>
            <a:off x="4418675" y="95200"/>
            <a:ext cx="414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En gros, on ne pourra pas changer la langue du site à partir d’un bouton par exemple !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11" name="Google Shape;2011;p1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12" name="Google Shape;201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p13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014" name="Google Shape;2014;p136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Internationalisation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15" name="Google Shape;2015;p136"/>
          <p:cNvSpPr txBox="1"/>
          <p:nvPr/>
        </p:nvSpPr>
        <p:spPr>
          <a:xfrm>
            <a:off x="1029875" y="1955150"/>
            <a:ext cx="771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Malheureusement, les locales ne permettent pas (encore) de traduire votre application dynamiquement.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16" name="Google Shape;2016;p136"/>
          <p:cNvSpPr txBox="1"/>
          <p:nvPr/>
        </p:nvSpPr>
        <p:spPr>
          <a:xfrm>
            <a:off x="1089100" y="2881825"/>
            <a:ext cx="705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corriger ce soucis, nous allons utiliser une librairie node qui s’appelle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ngx-translate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17" name="Google Shape;2017;p136"/>
          <p:cNvSpPr txBox="1"/>
          <p:nvPr/>
        </p:nvSpPr>
        <p:spPr>
          <a:xfrm>
            <a:off x="4617925" y="4492175"/>
            <a:ext cx="33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Tutoriel pour installation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137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023" name="Google Shape;2023;p137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37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26" name="Google Shape;2026;p137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027" name="Google Shape;2027;p137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12</a:t>
            </a:r>
            <a:endParaRPr sz="4600"/>
          </a:p>
        </p:txBody>
      </p:sp>
      <p:pic>
        <p:nvPicPr>
          <p:cNvPr id="2028" name="Google Shape;202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137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37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37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37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37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37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37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37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Traduction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37" name="Google Shape;2037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137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37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37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12.0-Traduction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1" name="Google Shape;2041;p137"/>
          <p:cNvSpPr txBox="1"/>
          <p:nvPr/>
        </p:nvSpPr>
        <p:spPr>
          <a:xfrm>
            <a:off x="885525" y="1474825"/>
            <a:ext cx="587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Ajouter </a:t>
            </a:r>
            <a:r>
              <a:rPr b="1"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@ngx-translate/core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et </a:t>
            </a:r>
            <a:r>
              <a:rPr b="1"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@ngx-translate/http-loader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2" name="Google Shape;2042;p137"/>
          <p:cNvSpPr txBox="1"/>
          <p:nvPr/>
        </p:nvSpPr>
        <p:spPr>
          <a:xfrm>
            <a:off x="1082750" y="1899050"/>
            <a:ext cx="6874800" cy="4002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npm install @ngx-translate/core @ngx-translate/http-loader rxjs --save</a:t>
            </a:r>
            <a:endParaRPr/>
          </a:p>
        </p:txBody>
      </p:sp>
      <p:sp>
        <p:nvSpPr>
          <p:cNvPr id="2043" name="Google Shape;2043;p137"/>
          <p:cNvSpPr txBox="1"/>
          <p:nvPr/>
        </p:nvSpPr>
        <p:spPr>
          <a:xfrm>
            <a:off x="941825" y="2540713"/>
            <a:ext cx="795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2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Ajouter les lignes suivantes dans votre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Module Principale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4" name="Google Shape;2044;p137"/>
          <p:cNvSpPr txBox="1"/>
          <p:nvPr/>
        </p:nvSpPr>
        <p:spPr>
          <a:xfrm>
            <a:off x="1229450" y="3016588"/>
            <a:ext cx="5558100" cy="1108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TranslateLoader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TranslateModule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'@ngx-translate/core'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TranslateHttpLoader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"@ngx-translate/http-loader"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function </a:t>
            </a:r>
            <a:r>
              <a:rPr i="1"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HttpLoaderFactory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0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new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TranslateHttpLoader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0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8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050" name="Google Shape;2050;p138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38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53" name="Google Shape;2053;p138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054" name="Google Shape;2054;p138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12</a:t>
            </a:r>
            <a:endParaRPr sz="4600"/>
          </a:p>
        </p:txBody>
      </p:sp>
      <p:pic>
        <p:nvPicPr>
          <p:cNvPr id="2055" name="Google Shape;205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38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38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8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38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38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38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38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38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Traduction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64" name="Google Shape;2064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p138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38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38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12.0-Traduction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68" name="Google Shape;2068;p138"/>
          <p:cNvSpPr txBox="1"/>
          <p:nvPr/>
        </p:nvSpPr>
        <p:spPr>
          <a:xfrm>
            <a:off x="1229450" y="2186050"/>
            <a:ext cx="3243600" cy="2031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imports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0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TranslateModule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forRoot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defaultLanguage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'en'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loader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provide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TranslateLoader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useFactory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HttpLoaderFactory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deps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}),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9" name="Google Shape;2069;p138"/>
          <p:cNvSpPr txBox="1"/>
          <p:nvPr/>
        </p:nvSpPr>
        <p:spPr>
          <a:xfrm>
            <a:off x="993675" y="1754950"/>
            <a:ext cx="795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2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Ajouter les lignes suivantes dans votre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Module Principale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70" name="Google Shape;2070;p138"/>
          <p:cNvSpPr txBox="1"/>
          <p:nvPr/>
        </p:nvSpPr>
        <p:spPr>
          <a:xfrm>
            <a:off x="850050" y="4326850"/>
            <a:ext cx="69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3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src/assets/i18n/ créez les fichiers en.json, de.json et fr.json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71" name="Google Shape;2071;p138"/>
          <p:cNvSpPr txBox="1"/>
          <p:nvPr/>
        </p:nvSpPr>
        <p:spPr>
          <a:xfrm>
            <a:off x="5285950" y="2427225"/>
            <a:ext cx="3243600" cy="1708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"langue.francais"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"Français"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"langue.allemand"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"Allemand"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"langue.anglais"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"Anglais"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"drawer.accueil"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"Accueil"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"drawer.listPersonnel"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"Liste du Personnel"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"drawer.stats"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"Statistiques"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"drawer.contact"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"Contact"</a:t>
            </a:r>
            <a:endParaRPr sz="9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FAFBFC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72" name="Google Shape;2072;p138"/>
          <p:cNvCxnSpPr>
            <a:stCxn id="2070" idx="3"/>
            <a:endCxn id="2071" idx="2"/>
          </p:cNvCxnSpPr>
          <p:nvPr/>
        </p:nvCxnSpPr>
        <p:spPr>
          <a:xfrm rot="10800000">
            <a:off x="6907650" y="4135600"/>
            <a:ext cx="870600" cy="406800"/>
          </a:xfrm>
          <a:prstGeom prst="curvedConnector4">
            <a:avLst>
              <a:gd fmla="val -27352" name="adj1"/>
              <a:gd fmla="val 76478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39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078" name="Google Shape;2078;p139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39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1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81" name="Google Shape;2081;p139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082" name="Google Shape;2082;p139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12</a:t>
            </a:r>
            <a:endParaRPr sz="4600"/>
          </a:p>
        </p:txBody>
      </p:sp>
      <p:pic>
        <p:nvPicPr>
          <p:cNvPr id="2083" name="Google Shape;208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p139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39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39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39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39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39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39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39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Traduction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92" name="Google Shape;2092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139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39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39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12.0-Traduction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96" name="Google Shape;2096;p139"/>
          <p:cNvSpPr txBox="1"/>
          <p:nvPr/>
        </p:nvSpPr>
        <p:spPr>
          <a:xfrm>
            <a:off x="993675" y="1754950"/>
            <a:ext cx="79560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4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Créez un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LangueBouton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il devra avoir l’aspect suivant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4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ce composant dans votre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Header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4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event clic aura l’aspect suivant :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useLanguage(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'en'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4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Pensez à ajouter le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TranslateService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la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définition de la fonction </a:t>
            </a:r>
            <a:r>
              <a:rPr b="1" i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useLanguage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votre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LangueBouton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097" name="Google Shape;2097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250" y="2378513"/>
            <a:ext cx="1884595" cy="194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8" name="Google Shape;2098;p139"/>
          <p:cNvCxnSpPr>
            <a:endCxn id="2097" idx="0"/>
          </p:cNvCxnSpPr>
          <p:nvPr/>
        </p:nvCxnSpPr>
        <p:spPr>
          <a:xfrm flipH="1" rot="-5400000">
            <a:off x="7191797" y="2236763"/>
            <a:ext cx="254400" cy="29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99" name="Google Shape;2099;p139"/>
          <p:cNvSpPr txBox="1"/>
          <p:nvPr/>
        </p:nvSpPr>
        <p:spPr>
          <a:xfrm>
            <a:off x="1414475" y="3711075"/>
            <a:ext cx="4709700" cy="1169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translate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TranslateService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useLanguage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language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void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translate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language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40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105" name="Google Shape;2105;p140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140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08" name="Google Shape;2108;p140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109" name="Google Shape;2109;p140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12</a:t>
            </a:r>
            <a:endParaRPr sz="4600"/>
          </a:p>
        </p:txBody>
      </p:sp>
      <p:pic>
        <p:nvPicPr>
          <p:cNvPr id="2110" name="Google Shape;2110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140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40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40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40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40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40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40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40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Traduction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19" name="Google Shape;2119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40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40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140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12.0-Traduction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23" name="Google Shape;2123;p140"/>
          <p:cNvSpPr txBox="1"/>
          <p:nvPr/>
        </p:nvSpPr>
        <p:spPr>
          <a:xfrm>
            <a:off x="993675" y="1754950"/>
            <a:ext cx="795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8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Modifiez toutes les insertions de texte comme suit :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24" name="Google Shape;2124;p140"/>
          <p:cNvSpPr txBox="1"/>
          <p:nvPr/>
        </p:nvSpPr>
        <p:spPr>
          <a:xfrm>
            <a:off x="1281250" y="2217750"/>
            <a:ext cx="47097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'langue.francais'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translate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25" name="Google Shape;2125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3525" y="2738950"/>
            <a:ext cx="38100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31" name="Google Shape;2131;p141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2132" name="Google Shape;2132;p141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Traduction 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2133" name="Google Shape;213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41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12.0-Traduction-solution</a:t>
            </a:r>
            <a:endParaRPr/>
          </a:p>
        </p:txBody>
      </p:sp>
      <p:pic>
        <p:nvPicPr>
          <p:cNvPr id="2135" name="Google Shape;213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2061925"/>
            <a:ext cx="6176400" cy="3014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41" name="Google Shape;2141;p142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Pipes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142" name="Google Shape;214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50" y="2888600"/>
            <a:ext cx="3362700" cy="210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48" name="Google Shape;214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143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150" name="Google Shape;2150;p143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Pipes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Syntaxe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51" name="Google Shape;2151;p143"/>
          <p:cNvSpPr txBox="1"/>
          <p:nvPr/>
        </p:nvSpPr>
        <p:spPr>
          <a:xfrm>
            <a:off x="1030125" y="2048825"/>
            <a:ext cx="7140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la suite d’une expression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peut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chaîner 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peut leur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passer des paramètres</a:t>
            </a:r>
            <a:endParaRPr b="1" sz="20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52" name="Google Shape;2152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172" y="175875"/>
            <a:ext cx="1007400" cy="134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53" name="Google Shape;2153;p143"/>
          <p:cNvSpPr txBox="1"/>
          <p:nvPr/>
        </p:nvSpPr>
        <p:spPr>
          <a:xfrm>
            <a:off x="1102675" y="2500225"/>
            <a:ext cx="23295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{{expression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filtre1 }}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4" name="Google Shape;2154;p143"/>
          <p:cNvSpPr txBox="1"/>
          <p:nvPr/>
        </p:nvSpPr>
        <p:spPr>
          <a:xfrm>
            <a:off x="1102675" y="3442425"/>
            <a:ext cx="31680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{{expression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filtre1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filtre2 }}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5" name="Google Shape;2155;p143"/>
          <p:cNvSpPr txBox="1"/>
          <p:nvPr/>
        </p:nvSpPr>
        <p:spPr>
          <a:xfrm>
            <a:off x="1102675" y="4350500"/>
            <a:ext cx="41382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{{expression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filtre1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parametre1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parametre2 }}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4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61" name="Google Shape;216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44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163" name="Google Shape;2163;p144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Pipes - Pipes existants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64" name="Google Shape;2164;p144"/>
          <p:cNvSpPr txBox="1"/>
          <p:nvPr/>
        </p:nvSpPr>
        <p:spPr>
          <a:xfrm>
            <a:off x="1030125" y="2048825"/>
            <a:ext cx="7140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currency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lowercase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uppercase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async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json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decimal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percent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4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70" name="Google Shape;217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14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172" name="Google Shape;2172;p145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Pipes - Exemple - Uppercase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73" name="Google Shape;2173;p145"/>
          <p:cNvSpPr txBox="1"/>
          <p:nvPr/>
        </p:nvSpPr>
        <p:spPr>
          <a:xfrm>
            <a:off x="4207050" y="2019575"/>
            <a:ext cx="7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hello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74" name="Google Shape;2174;p145"/>
          <p:cNvSpPr txBox="1"/>
          <p:nvPr/>
        </p:nvSpPr>
        <p:spPr>
          <a:xfrm>
            <a:off x="4145250" y="3673575"/>
            <a:ext cx="8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HELLO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175" name="Google Shape;2175;p145"/>
          <p:cNvCxnSpPr>
            <a:stCxn id="2173" idx="2"/>
            <a:endCxn id="2174" idx="0"/>
          </p:cNvCxnSpPr>
          <p:nvPr/>
        </p:nvCxnSpPr>
        <p:spPr>
          <a:xfrm>
            <a:off x="4572000" y="2450675"/>
            <a:ext cx="0" cy="122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6" name="Google Shape;2176;p145"/>
          <p:cNvSpPr txBox="1"/>
          <p:nvPr/>
        </p:nvSpPr>
        <p:spPr>
          <a:xfrm>
            <a:off x="3412350" y="2739375"/>
            <a:ext cx="2319300" cy="354000"/>
          </a:xfrm>
          <a:prstGeom prst="rect">
            <a:avLst/>
          </a:prstGeom>
          <a:solidFill>
            <a:srgbClr val="24292E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"hello"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uppercase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8" name="Google Shape;598;p2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599" name="Google Shape;599;p29"/>
          <p:cNvSpPr txBox="1"/>
          <p:nvPr/>
        </p:nvSpPr>
        <p:spPr>
          <a:xfrm>
            <a:off x="996050" y="1444925"/>
            <a:ext cx="48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Angular Material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C’est quoi 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00" name="Google Shape;600;p29"/>
          <p:cNvSpPr txBox="1"/>
          <p:nvPr/>
        </p:nvSpPr>
        <p:spPr>
          <a:xfrm>
            <a:off x="4783950" y="219750"/>
            <a:ext cx="18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https://material.angular.io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1" name="Google Shape;601;p29"/>
          <p:cNvSpPr txBox="1"/>
          <p:nvPr/>
        </p:nvSpPr>
        <p:spPr>
          <a:xfrm>
            <a:off x="1084000" y="2032725"/>
            <a:ext cx="689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Avant de parler d’Angular Material, il faut parler de </a:t>
            </a:r>
            <a:endParaRPr sz="2000" u="sng">
              <a:solidFill>
                <a:srgbClr val="03A3D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Material Design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602" name="Google Shape;602;p29"/>
          <p:cNvCxnSpPr>
            <a:stCxn id="600" idx="1"/>
            <a:endCxn id="599" idx="0"/>
          </p:cNvCxnSpPr>
          <p:nvPr/>
        </p:nvCxnSpPr>
        <p:spPr>
          <a:xfrm flipH="1">
            <a:off x="3424350" y="419850"/>
            <a:ext cx="1359600" cy="10251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03" name="Google Shape;6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69375"/>
            <a:ext cx="953100" cy="16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29"/>
          <p:cNvSpPr txBox="1"/>
          <p:nvPr/>
        </p:nvSpPr>
        <p:spPr>
          <a:xfrm>
            <a:off x="1125000" y="3063300"/>
            <a:ext cx="6894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Définition Maëstro :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2000" u="sng">
              <a:solidFill>
                <a:srgbClr val="03A3D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</a:t>
            </a:r>
            <a:r>
              <a:rPr b="1" lang="fr" sz="17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Material Design </a:t>
            </a:r>
            <a:r>
              <a:rPr b="1"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est un ensemble de </a:t>
            </a:r>
            <a:r>
              <a:rPr b="1" lang="fr" sz="17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RÈGLES DE DESIGN</a:t>
            </a:r>
            <a:r>
              <a:rPr b="1"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proposées par </a:t>
            </a:r>
            <a:r>
              <a:rPr b="1" lang="fr" sz="1700">
                <a:solidFill>
                  <a:srgbClr val="4285F4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G</a:t>
            </a:r>
            <a:r>
              <a:rPr b="1" lang="fr" sz="1700">
                <a:solidFill>
                  <a:srgbClr val="EA4335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o</a:t>
            </a:r>
            <a:r>
              <a:rPr b="1" lang="fr" sz="1700">
                <a:solidFill>
                  <a:srgbClr val="FABB05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o</a:t>
            </a:r>
            <a:r>
              <a:rPr b="1" lang="fr" sz="1700">
                <a:solidFill>
                  <a:srgbClr val="4285F4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g</a:t>
            </a:r>
            <a:r>
              <a:rPr b="1" lang="fr" sz="1700">
                <a:solidFill>
                  <a:srgbClr val="34A852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l</a:t>
            </a:r>
            <a:r>
              <a:rPr b="1" lang="fr" sz="1700">
                <a:solidFill>
                  <a:srgbClr val="EA4335"/>
                </a:solidFill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e</a:t>
            </a:r>
            <a:r>
              <a:rPr b="1" lang="fr" sz="1700">
                <a:solidFill>
                  <a:srgbClr val="EA4335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qui s'appliquent à l'interface graphique </a:t>
            </a:r>
            <a:r>
              <a:rPr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🖥️ </a:t>
            </a:r>
            <a:r>
              <a:rPr b="1"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des logiciels et applications.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05" name="Google Shape;60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1275" y="540362"/>
            <a:ext cx="558300" cy="5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9"/>
          <p:cNvSpPr txBox="1"/>
          <p:nvPr/>
        </p:nvSpPr>
        <p:spPr>
          <a:xfrm>
            <a:off x="6392050" y="998525"/>
            <a:ext cx="281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Coucou ! C’est moi derrière tout ça !</a:t>
            </a:r>
            <a:endParaRPr sz="17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7" name="Google Shape;607;p29"/>
          <p:cNvSpPr txBox="1"/>
          <p:nvPr/>
        </p:nvSpPr>
        <p:spPr>
          <a:xfrm>
            <a:off x="7253525" y="292213"/>
            <a:ext cx="43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👀</a:t>
            </a:r>
            <a:endParaRPr sz="17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8" name="Google Shape;608;p29"/>
          <p:cNvSpPr txBox="1"/>
          <p:nvPr/>
        </p:nvSpPr>
        <p:spPr>
          <a:xfrm>
            <a:off x="1143900" y="4604000"/>
            <a:ext cx="685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→ Angular Material, c’est donc </a:t>
            </a:r>
            <a:r>
              <a:rPr b="1" lang="fr" sz="1700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L'IMPLÉMENTATION</a:t>
            </a:r>
            <a:r>
              <a:rPr b="1" lang="fr" sz="1700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fr" sz="17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de Material Design pour Angular</a:t>
            </a:r>
            <a:endParaRPr sz="17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4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82" name="Google Shape;218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4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184" name="Google Shape;2184;p146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Pipes - Exemple - Lowercase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85" name="Google Shape;2185;p146"/>
          <p:cNvSpPr txBox="1"/>
          <p:nvPr/>
        </p:nvSpPr>
        <p:spPr>
          <a:xfrm>
            <a:off x="4145250" y="2009300"/>
            <a:ext cx="8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HELLO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86" name="Google Shape;2186;p146"/>
          <p:cNvSpPr txBox="1"/>
          <p:nvPr/>
        </p:nvSpPr>
        <p:spPr>
          <a:xfrm>
            <a:off x="4145250" y="3673575"/>
            <a:ext cx="8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hello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187" name="Google Shape;2187;p146"/>
          <p:cNvCxnSpPr>
            <a:stCxn id="2185" idx="2"/>
            <a:endCxn id="2186" idx="0"/>
          </p:cNvCxnSpPr>
          <p:nvPr/>
        </p:nvCxnSpPr>
        <p:spPr>
          <a:xfrm>
            <a:off x="4572000" y="2440400"/>
            <a:ext cx="0" cy="123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8" name="Google Shape;2188;p146"/>
          <p:cNvSpPr txBox="1"/>
          <p:nvPr/>
        </p:nvSpPr>
        <p:spPr>
          <a:xfrm>
            <a:off x="3412350" y="2739375"/>
            <a:ext cx="2319300" cy="354000"/>
          </a:xfrm>
          <a:prstGeom prst="rect">
            <a:avLst/>
          </a:prstGeom>
          <a:solidFill>
            <a:srgbClr val="24292E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"hello"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lowercase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4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94" name="Google Shape;219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14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196" name="Google Shape;2196;p147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Pipes - Exemple - Date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97" name="Google Shape;2197;p147"/>
          <p:cNvSpPr txBox="1"/>
          <p:nvPr/>
        </p:nvSpPr>
        <p:spPr>
          <a:xfrm>
            <a:off x="3489450" y="2009300"/>
            <a:ext cx="216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1368730200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98" name="Google Shape;2198;p147"/>
          <p:cNvSpPr txBox="1"/>
          <p:nvPr/>
        </p:nvSpPr>
        <p:spPr>
          <a:xfrm>
            <a:off x="3052500" y="3673700"/>
            <a:ext cx="303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Jeudi 16 mai 2013 20H50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199" name="Google Shape;2199;p147"/>
          <p:cNvCxnSpPr>
            <a:stCxn id="2197" idx="2"/>
            <a:endCxn id="2198" idx="0"/>
          </p:cNvCxnSpPr>
          <p:nvPr/>
        </p:nvCxnSpPr>
        <p:spPr>
          <a:xfrm>
            <a:off x="4572000" y="2440400"/>
            <a:ext cx="0" cy="123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0" name="Google Shape;2200;p147"/>
          <p:cNvSpPr txBox="1"/>
          <p:nvPr/>
        </p:nvSpPr>
        <p:spPr>
          <a:xfrm>
            <a:off x="3412350" y="2739375"/>
            <a:ext cx="2319300" cy="354000"/>
          </a:xfrm>
          <a:prstGeom prst="rect">
            <a:avLst/>
          </a:prstGeom>
          <a:solidFill>
            <a:srgbClr val="24292E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"1368730200"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06" name="Google Shape;220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14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208" name="Google Shape;2208;p148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Pipes - Exemple détaillé - Date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09" name="Google Shape;2209;p148"/>
          <p:cNvSpPr txBox="1"/>
          <p:nvPr/>
        </p:nvSpPr>
        <p:spPr>
          <a:xfrm>
            <a:off x="1030125" y="2048825"/>
            <a:ext cx="766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Permet de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formater une date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selon un certain format et selon une locale </a:t>
            </a:r>
            <a:endParaRPr b="1" sz="20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10" name="Google Shape;2210;p148"/>
          <p:cNvSpPr txBox="1"/>
          <p:nvPr/>
        </p:nvSpPr>
        <p:spPr>
          <a:xfrm>
            <a:off x="1137675" y="2849225"/>
            <a:ext cx="7112400" cy="9543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this.date (brute) =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mm:ss =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date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'mm:ss'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short =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date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'short'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long en Anglais (par défaut)=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date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'long'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long en Français (de France) =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date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'long'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'fr-FR'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1" name="Google Shape;2211;p148"/>
          <p:cNvSpPr txBox="1"/>
          <p:nvPr/>
        </p:nvSpPr>
        <p:spPr>
          <a:xfrm>
            <a:off x="1030125" y="3905050"/>
            <a:ext cx="766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Ce filtre accepte un format (string en argument)</a:t>
            </a:r>
            <a:endParaRPr b="1" sz="20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12" name="Google Shape;2212;p148"/>
          <p:cNvSpPr txBox="1"/>
          <p:nvPr/>
        </p:nvSpPr>
        <p:spPr>
          <a:xfrm>
            <a:off x="1953309" y="46400"/>
            <a:ext cx="46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https://angular.io/docs/ts/latest/api/common/DatePipe.html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13" name="Google Shape;2213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5025" y="593687"/>
            <a:ext cx="3727875" cy="7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48"/>
          <p:cNvSpPr txBox="1"/>
          <p:nvPr/>
        </p:nvSpPr>
        <p:spPr>
          <a:xfrm>
            <a:off x="67825" y="4684125"/>
            <a:ext cx="75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aven Pro"/>
                <a:ea typeface="Maven Pro"/>
                <a:cs typeface="Maven Pro"/>
                <a:sym typeface="Maven Pro"/>
              </a:rPr>
              <a:t>⚠️</a:t>
            </a:r>
            <a:r>
              <a:rPr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Attention ! </a:t>
            </a:r>
            <a:r>
              <a:rPr lang="fr">
                <a:latin typeface="Maven Pro"/>
                <a:ea typeface="Maven Pro"/>
                <a:cs typeface="Maven Pro"/>
                <a:sym typeface="Maven Pro"/>
              </a:rPr>
              <a:t>⚠️</a:t>
            </a: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Vous devez avoir enregistré la locale avant de pouvoir vous en servir (voir section Locale du cours)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15" name="Google Shape;2215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5250" y="531311"/>
            <a:ext cx="1367400" cy="82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2216" name="Google Shape;2216;p148"/>
          <p:cNvCxnSpPr>
            <a:stCxn id="2210" idx="3"/>
            <a:endCxn id="2213" idx="2"/>
          </p:cNvCxnSpPr>
          <p:nvPr/>
        </p:nvCxnSpPr>
        <p:spPr>
          <a:xfrm rot="10800000">
            <a:off x="7098975" y="1297775"/>
            <a:ext cx="1151100" cy="2028600"/>
          </a:xfrm>
          <a:prstGeom prst="curvedConnector4">
            <a:avLst>
              <a:gd fmla="val -20687" name="adj1"/>
              <a:gd fmla="val 61759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4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22" name="Google Shape;2222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4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224" name="Google Shape;2224;p149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Pipes - Exemple - Currency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25" name="Google Shape;2225;p149"/>
          <p:cNvSpPr txBox="1"/>
          <p:nvPr/>
        </p:nvSpPr>
        <p:spPr>
          <a:xfrm>
            <a:off x="3489450" y="2009300"/>
            <a:ext cx="216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1234.562342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26" name="Google Shape;2226;p149"/>
          <p:cNvSpPr txBox="1"/>
          <p:nvPr/>
        </p:nvSpPr>
        <p:spPr>
          <a:xfrm>
            <a:off x="3052500" y="3673700"/>
            <a:ext cx="303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1234,56 €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227" name="Google Shape;2227;p149"/>
          <p:cNvCxnSpPr>
            <a:stCxn id="2225" idx="2"/>
            <a:endCxn id="2226" idx="0"/>
          </p:cNvCxnSpPr>
          <p:nvPr/>
        </p:nvCxnSpPr>
        <p:spPr>
          <a:xfrm>
            <a:off x="4572000" y="2440400"/>
            <a:ext cx="0" cy="123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8" name="Google Shape;2228;p149"/>
          <p:cNvSpPr txBox="1"/>
          <p:nvPr/>
        </p:nvSpPr>
        <p:spPr>
          <a:xfrm>
            <a:off x="3106800" y="2754000"/>
            <a:ext cx="2930400" cy="354000"/>
          </a:xfrm>
          <a:prstGeom prst="rect">
            <a:avLst/>
          </a:prstGeom>
          <a:solidFill>
            <a:srgbClr val="24292E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"1234.562342"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currency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50"/>
          <p:cNvSpPr txBox="1"/>
          <p:nvPr/>
        </p:nvSpPr>
        <p:spPr>
          <a:xfrm>
            <a:off x="1112800" y="3105525"/>
            <a:ext cx="4493700" cy="1708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&lt;!-- Résultat: 1108.56--&gt;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currency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&lt;!-- Résultat: $1,108.56--&gt;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currency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"USD$"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&lt;!-- Résultat: USD$1,108.56--&gt;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currency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"EUR"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'symbol'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:undefined: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'fr-FR'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&lt;!-- Résultat: 1 108,56 €--&gt;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4" name="Google Shape;2234;p15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35" name="Google Shape;223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236" name="Google Shape;2236;p150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237" name="Google Shape;2237;p150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Pipes - Exemple détaillé - Currency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38" name="Google Shape;2238;p150"/>
          <p:cNvSpPr txBox="1"/>
          <p:nvPr/>
        </p:nvSpPr>
        <p:spPr>
          <a:xfrm>
            <a:off x="1112800" y="2800350"/>
            <a:ext cx="22806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.montant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1108.56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9" name="Google Shape;2239;p150"/>
          <p:cNvSpPr txBox="1"/>
          <p:nvPr/>
        </p:nvSpPr>
        <p:spPr>
          <a:xfrm>
            <a:off x="1030125" y="1896425"/>
            <a:ext cx="782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Permet de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formater une devise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selon un certain format et une certaine locale</a:t>
            </a:r>
            <a:endParaRPr b="1" sz="20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40" name="Google Shape;2240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425" y="229275"/>
            <a:ext cx="1469400" cy="82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41" name="Google Shape;2241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7200" y="173175"/>
            <a:ext cx="1422300" cy="14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42" name="Google Shape;2242;p150"/>
          <p:cNvSpPr txBox="1"/>
          <p:nvPr/>
        </p:nvSpPr>
        <p:spPr>
          <a:xfrm>
            <a:off x="2815825" y="173175"/>
            <a:ext cx="29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https://angular.io/api/common/CurrencyPipe</a:t>
            </a:r>
            <a:endParaRPr b="1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43" name="Google Shape;2243;p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4750" y="2419575"/>
            <a:ext cx="1026600" cy="72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44" name="Google Shape;2244;p150"/>
          <p:cNvSpPr txBox="1"/>
          <p:nvPr/>
        </p:nvSpPr>
        <p:spPr>
          <a:xfrm>
            <a:off x="67825" y="4760325"/>
            <a:ext cx="75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aven Pro"/>
                <a:ea typeface="Maven Pro"/>
                <a:cs typeface="Maven Pro"/>
                <a:sym typeface="Maven Pro"/>
              </a:rPr>
              <a:t>⚠️</a:t>
            </a:r>
            <a:r>
              <a:rPr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Attention ! </a:t>
            </a:r>
            <a:r>
              <a:rPr lang="fr">
                <a:latin typeface="Maven Pro"/>
                <a:ea typeface="Maven Pro"/>
                <a:cs typeface="Maven Pro"/>
                <a:sym typeface="Maven Pro"/>
              </a:rPr>
              <a:t>⚠️</a:t>
            </a: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Vous devez avoir enregistrer la locale avant de pouvoir vous en servir (voir section Locale du cours)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245" name="Google Shape;2245;p150"/>
          <p:cNvCxnSpPr>
            <a:stCxn id="2233" idx="3"/>
            <a:endCxn id="2243" idx="2"/>
          </p:cNvCxnSpPr>
          <p:nvPr/>
        </p:nvCxnSpPr>
        <p:spPr>
          <a:xfrm flipH="1" rot="10800000">
            <a:off x="5606500" y="3144675"/>
            <a:ext cx="1971600" cy="8151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51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251" name="Google Shape;2251;p151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51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5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54" name="Google Shape;2254;p151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255" name="Google Shape;2255;p151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13</a:t>
            </a:r>
            <a:endParaRPr sz="4600"/>
          </a:p>
        </p:txBody>
      </p:sp>
      <p:pic>
        <p:nvPicPr>
          <p:cNvPr id="2256" name="Google Shape;225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151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51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51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51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151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51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51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151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Pipe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65" name="Google Shape;226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266" name="Google Shape;2266;p151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51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51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13.0-Pipe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69" name="Google Shape;2269;p151"/>
          <p:cNvSpPr txBox="1"/>
          <p:nvPr/>
        </p:nvSpPr>
        <p:spPr>
          <a:xfrm>
            <a:off x="1229450" y="1739825"/>
            <a:ext cx="795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Modifiez le code du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Carte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que le nom de la personne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soit toujours affiché en LETTRES CAPITALES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Vous devez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obligatoirement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utiliser les pipes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70" name="Google Shape;2270;p151"/>
          <p:cNvSpPr txBox="1"/>
          <p:nvPr/>
        </p:nvSpPr>
        <p:spPr>
          <a:xfrm>
            <a:off x="249375" y="3516975"/>
            <a:ext cx="512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Ca devrait vous prendre littéralement 1 minute</a:t>
            </a:r>
            <a:endParaRPr sz="24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271" name="Google Shape;2271;p151"/>
          <p:cNvCxnSpPr>
            <a:stCxn id="2270" idx="3"/>
            <a:endCxn id="2269" idx="2"/>
          </p:cNvCxnSpPr>
          <p:nvPr/>
        </p:nvCxnSpPr>
        <p:spPr>
          <a:xfrm rot="10800000">
            <a:off x="5207475" y="2663325"/>
            <a:ext cx="166500" cy="1130700"/>
          </a:xfrm>
          <a:prstGeom prst="curvedConnector4">
            <a:avLst>
              <a:gd fmla="val -143018" name="adj1"/>
              <a:gd fmla="val 62256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72" name="Google Shape;2272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539" y="3303200"/>
            <a:ext cx="2420400" cy="130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5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8" name="Google Shape;2278;p152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2279" name="Google Shape;2279;p152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Pipe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2280" name="Google Shape;2280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152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13.0-Pipe-solution</a:t>
            </a:r>
            <a:endParaRPr/>
          </a:p>
        </p:txBody>
      </p:sp>
      <p:pic>
        <p:nvPicPr>
          <p:cNvPr id="2282" name="Google Shape;2282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8125"/>
            <a:ext cx="650557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15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88" name="Google Shape;2288;p153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Créez vos propre pipes ! 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89" name="Google Shape;2289;p153"/>
          <p:cNvPicPr preferRelativeResize="0"/>
          <p:nvPr/>
        </p:nvPicPr>
        <p:blipFill rotWithShape="1">
          <a:blip r:embed="rId3">
            <a:alphaModFix/>
          </a:blip>
          <a:srcRect b="16736" l="0" r="0" t="0"/>
          <a:stretch/>
        </p:blipFill>
        <p:spPr>
          <a:xfrm>
            <a:off x="518050" y="3165375"/>
            <a:ext cx="2330100" cy="151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5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95" name="Google Shape;229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154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297" name="Google Shape;2297;p154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Créez vos propres pipes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98" name="Google Shape;2298;p154"/>
          <p:cNvSpPr txBox="1"/>
          <p:nvPr/>
        </p:nvSpPr>
        <p:spPr>
          <a:xfrm>
            <a:off x="1030125" y="1896425"/>
            <a:ext cx="782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Vous pouvez créer vos propres pipes !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se faire, exécutez la commande :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99" name="Google Shape;2299;p154"/>
          <p:cNvSpPr txBox="1"/>
          <p:nvPr/>
        </p:nvSpPr>
        <p:spPr>
          <a:xfrm>
            <a:off x="1205050" y="2696825"/>
            <a:ext cx="47448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ng g pipe {nomDeVotrePipe}</a:t>
            </a:r>
            <a:endParaRPr/>
          </a:p>
        </p:txBody>
      </p:sp>
      <p:cxnSp>
        <p:nvCxnSpPr>
          <p:cNvPr id="2300" name="Google Shape;2300;p154"/>
          <p:cNvCxnSpPr>
            <a:stCxn id="2301" idx="1"/>
            <a:endCxn id="2299" idx="1"/>
          </p:cNvCxnSpPr>
          <p:nvPr/>
        </p:nvCxnSpPr>
        <p:spPr>
          <a:xfrm flipH="1" rot="10800000">
            <a:off x="654350" y="2943250"/>
            <a:ext cx="550800" cy="1114200"/>
          </a:xfrm>
          <a:prstGeom prst="curvedConnector3">
            <a:avLst>
              <a:gd fmla="val -43233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01" name="Google Shape;2301;p154"/>
          <p:cNvSpPr txBox="1"/>
          <p:nvPr/>
        </p:nvSpPr>
        <p:spPr>
          <a:xfrm>
            <a:off x="654350" y="3564850"/>
            <a:ext cx="70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Cette commande va générer les fichiers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src/app/{nomDeVotrePipe}.pipe.ts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src/app/{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nomDeVotrePipe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}.pipe.spec.ts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02" name="Google Shape;2302;p154"/>
          <p:cNvSpPr txBox="1"/>
          <p:nvPr/>
        </p:nvSpPr>
        <p:spPr>
          <a:xfrm>
            <a:off x="5709575" y="565050"/>
            <a:ext cx="324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Cette commande peut être 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abrégée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g p {nomDeVotrePipe}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303" name="Google Shape;2303;p154"/>
          <p:cNvCxnSpPr>
            <a:stCxn id="2302" idx="2"/>
            <a:endCxn id="2299" idx="3"/>
          </p:cNvCxnSpPr>
          <p:nvPr/>
        </p:nvCxnSpPr>
        <p:spPr>
          <a:xfrm rot="5400000">
            <a:off x="5789525" y="1402350"/>
            <a:ext cx="1701000" cy="13806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15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09" name="Google Shape;230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5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311" name="Google Shape;2311;p155"/>
          <p:cNvSpPr txBox="1"/>
          <p:nvPr/>
        </p:nvSpPr>
        <p:spPr>
          <a:xfrm>
            <a:off x="1030125" y="1896425"/>
            <a:ext cx="7823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pipe est une classe décorée avec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@Pipe() 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@Pipe()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définit une propriété name qui sera utilisée dans les templates (= dans le code HTML)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classe implémente une méthode </a:t>
            </a:r>
            <a:r>
              <a:rPr b="1" i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transform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qui prend en paramètre une valeur et éventuellement un tableau d’arguments (string)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Transform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retourne alors la nouvelle valeur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12" name="Google Shape;2312;p155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Créez vos propres pipes - En détail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313" name="Google Shape;2313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300" y="140225"/>
            <a:ext cx="1659600" cy="93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14" name="Google Shape;6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25" y="1217075"/>
            <a:ext cx="7170523" cy="3618876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0"/>
          <p:cNvSpPr txBox="1"/>
          <p:nvPr>
            <p:ph type="title"/>
          </p:nvPr>
        </p:nvSpPr>
        <p:spPr>
          <a:xfrm>
            <a:off x="1256550" y="16170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00">
                <a:latin typeface="Caveat"/>
                <a:ea typeface="Caveat"/>
                <a:cs typeface="Caveat"/>
                <a:sym typeface="Caveat"/>
              </a:rPr>
              <a:t>Material Design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16" name="Google Shape;616;p30"/>
          <p:cNvSpPr txBox="1"/>
          <p:nvPr>
            <p:ph type="title"/>
          </p:nvPr>
        </p:nvSpPr>
        <p:spPr>
          <a:xfrm rot="1297229">
            <a:off x="7029764" y="471868"/>
            <a:ext cx="1852320" cy="88326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00">
                <a:latin typeface="Caveat"/>
                <a:ea typeface="Caveat"/>
                <a:cs typeface="Caveat"/>
                <a:sym typeface="Caveat"/>
              </a:rPr>
              <a:t>TADAAAAA ! 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5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19" name="Google Shape;231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15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321" name="Google Shape;2321;p156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Créez vos propres pipes - Un exemple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22" name="Google Shape;2322;p156"/>
          <p:cNvSpPr txBox="1"/>
          <p:nvPr/>
        </p:nvSpPr>
        <p:spPr>
          <a:xfrm>
            <a:off x="220625" y="2844175"/>
            <a:ext cx="5824800" cy="1569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Pipe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PipeTransform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@Pipe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'banana'</a:t>
            </a:r>
            <a:endParaRPr sz="9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BananaPipe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PipeTransform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unknown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...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unknown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unknown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 banana"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23" name="Google Shape;2323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3725" y="66975"/>
            <a:ext cx="1780500" cy="100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24" name="Google Shape;2324;p156"/>
          <p:cNvSpPr txBox="1"/>
          <p:nvPr/>
        </p:nvSpPr>
        <p:spPr>
          <a:xfrm>
            <a:off x="1030125" y="1820225"/>
            <a:ext cx="782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J’ai créé un pipe “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banana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 qui ajoute la string banana à la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chaîne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caractères !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25" name="Google Shape;2325;p156"/>
          <p:cNvSpPr txBox="1"/>
          <p:nvPr/>
        </p:nvSpPr>
        <p:spPr>
          <a:xfrm>
            <a:off x="220625" y="4807475"/>
            <a:ext cx="4518000" cy="323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Valeur en banana =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banana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26" name="Google Shape;2326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25" y="4512200"/>
            <a:ext cx="16383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625" y="2571750"/>
            <a:ext cx="10858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p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900" y="4772224"/>
            <a:ext cx="2112577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5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34" name="Google Shape;2334;p157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directives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-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Itérations avec </a:t>
            </a:r>
            <a:r>
              <a:rPr lang="fr" sz="504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*ngFor</a:t>
            </a:r>
            <a:endParaRPr sz="504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5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40" name="Google Shape;234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15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342" name="Google Shape;2342;p158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*ngFor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Itérer sur une collection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43" name="Google Shape;2343;p158"/>
          <p:cNvSpPr txBox="1"/>
          <p:nvPr/>
        </p:nvSpPr>
        <p:spPr>
          <a:xfrm>
            <a:off x="885525" y="1822250"/>
            <a:ext cx="79680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*ngFor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permet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d'itérer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sur une collection et de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générer un template par élément</a:t>
            </a:r>
            <a:endParaRPr b="1" sz="20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valeurs suivantes peuvent être assignées à des variables pour être utilisées: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index: </a:t>
            </a:r>
            <a:r>
              <a:rPr b="1" lang="fr" sz="13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number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L’index de l’item 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courant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dans 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l'itération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count: </a:t>
            </a:r>
            <a:r>
              <a:rPr b="1" lang="fr" sz="13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number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Le nombre d’éléments dans l’itération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first: </a:t>
            </a:r>
            <a:r>
              <a:rPr b="1" lang="fr" sz="13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boolean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Vrai si l’item est le premier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last: </a:t>
            </a:r>
            <a:r>
              <a:rPr b="1" lang="fr" sz="13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boolean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Vrai si l’item est le dernier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even: </a:t>
            </a:r>
            <a:r>
              <a:rPr b="1" lang="fr" sz="13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boolean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Vrai si l’index de l’item est pair 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odd: </a:t>
            </a:r>
            <a:r>
              <a:rPr b="1" lang="fr" sz="13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boolean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Vrai si l’index de l’item est impair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44" name="Google Shape;2344;p158"/>
          <p:cNvSpPr txBox="1"/>
          <p:nvPr/>
        </p:nvSpPr>
        <p:spPr>
          <a:xfrm>
            <a:off x="3371975" y="155125"/>
            <a:ext cx="5130600" cy="1108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 </a:t>
            </a:r>
            <a:r>
              <a:rPr i="1"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fruit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of fruits;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&lt;!-- répétition du template li pour chaque élément fruit --&gt;</a:t>
            </a:r>
            <a:endParaRPr sz="10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 : {{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fruit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159"/>
          <p:cNvSpPr txBox="1"/>
          <p:nvPr/>
        </p:nvSpPr>
        <p:spPr>
          <a:xfrm>
            <a:off x="1229450" y="1739825"/>
            <a:ext cx="7436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Modifiez le code du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ListPersonnel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lui ajouter une propriété </a:t>
            </a:r>
            <a:r>
              <a:rPr b="1" lang="fr" sz="1600" u="sng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personnel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(Une liste de Personnes)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votre service pour récupérer la liste de tous les employés et les placez dans votre propriété </a:t>
            </a:r>
            <a:r>
              <a:rPr b="1" lang="fr" sz="1600" u="sng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personnel</a:t>
            </a:r>
            <a:endParaRPr b="1" sz="1600" u="sng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template du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ListPersonnel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itérer sur la propriété </a:t>
            </a:r>
            <a:r>
              <a:rPr b="1" lang="fr" sz="1600" u="sng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personnel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pouvoir afficher à chaque fois une carte avec les informations de l’employé concerné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50" name="Google Shape;2350;p159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351" name="Google Shape;2351;p159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59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5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54" name="Google Shape;2354;p159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355" name="Google Shape;2355;p159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14</a:t>
            </a:r>
            <a:endParaRPr sz="4600"/>
          </a:p>
        </p:txBody>
      </p:sp>
      <p:pic>
        <p:nvPicPr>
          <p:cNvPr id="2356" name="Google Shape;2356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159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159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59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59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59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159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59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59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Iteration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65" name="Google Shape;2365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59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59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59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14.0-Iteration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369" name="Google Shape;2369;p159"/>
          <p:cNvPicPr preferRelativeResize="0"/>
          <p:nvPr/>
        </p:nvPicPr>
        <p:blipFill rotWithShape="1">
          <a:blip r:embed="rId5">
            <a:alphaModFix/>
          </a:blip>
          <a:srcRect b="6393" l="0" r="0" t="0"/>
          <a:stretch/>
        </p:blipFill>
        <p:spPr>
          <a:xfrm>
            <a:off x="6066425" y="3600125"/>
            <a:ext cx="2185200" cy="125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70" name="Google Shape;2370;p159"/>
          <p:cNvSpPr txBox="1"/>
          <p:nvPr/>
        </p:nvSpPr>
        <p:spPr>
          <a:xfrm>
            <a:off x="1391325" y="41148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Astuce: Utilisez la propriété </a:t>
            </a:r>
            <a:r>
              <a:rPr b="1" i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employe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 votre Carte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160"/>
          <p:cNvSpPr txBox="1"/>
          <p:nvPr/>
        </p:nvSpPr>
        <p:spPr>
          <a:xfrm>
            <a:off x="1229450" y="1739825"/>
            <a:ext cx="7436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4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 la même manière que pour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l’exercice 10.0-Output, ajoutez 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ListPersonnel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méthode pour gérer la suppression d’un employé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Lorsqu’un employé est supprimé, la liste doit alors se réactualiser avec l’employé en moins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76" name="Google Shape;2376;p160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377" name="Google Shape;2377;p160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60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6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80" name="Google Shape;2380;p160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381" name="Google Shape;2381;p160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14</a:t>
            </a:r>
            <a:endParaRPr sz="4600"/>
          </a:p>
        </p:txBody>
      </p:sp>
      <p:pic>
        <p:nvPicPr>
          <p:cNvPr id="2382" name="Google Shape;238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3" name="Google Shape;2383;p160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160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160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160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160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60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160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160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Iteration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91" name="Google Shape;2391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60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60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60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14.0-Iteration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95" name="Google Shape;2395;p160"/>
          <p:cNvSpPr txBox="1"/>
          <p:nvPr/>
        </p:nvSpPr>
        <p:spPr>
          <a:xfrm>
            <a:off x="1391325" y="4114800"/>
            <a:ext cx="648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Astuce: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l’évènement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(personDelete)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 votre Carte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le service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listPersonnelService.delete(..)</a:t>
            </a:r>
            <a:endParaRPr b="1" sz="16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96" name="Google Shape;2396;p160"/>
          <p:cNvSpPr txBox="1"/>
          <p:nvPr/>
        </p:nvSpPr>
        <p:spPr>
          <a:xfrm>
            <a:off x="6171650" y="2985100"/>
            <a:ext cx="249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css a déjà été fait pour vous !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16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02" name="Google Shape;2402;p161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2403" name="Google Shape;2403;p161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Iteration 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2404" name="Google Shape;240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61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14.0-Iteration-solution</a:t>
            </a:r>
            <a:endParaRPr/>
          </a:p>
        </p:txBody>
      </p:sp>
      <p:pic>
        <p:nvPicPr>
          <p:cNvPr id="2406" name="Google Shape;2406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00" y="2066300"/>
            <a:ext cx="6199282" cy="30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62"/>
          <p:cNvSpPr txBox="1"/>
          <p:nvPr/>
        </p:nvSpPr>
        <p:spPr>
          <a:xfrm>
            <a:off x="914475" y="1852913"/>
            <a:ext cx="743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votre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Carte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itérez sur les titres de votre employé pour les afficher à l’intérieur de la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Carte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sous forme de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&lt;mat-chip&gt;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12" name="Google Shape;2412;p162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413" name="Google Shape;2413;p162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62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6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16" name="Google Shape;2416;p162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417" name="Google Shape;2417;p162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15</a:t>
            </a:r>
            <a:endParaRPr sz="4600"/>
          </a:p>
        </p:txBody>
      </p:sp>
      <p:pic>
        <p:nvPicPr>
          <p:cNvPr id="2418" name="Google Shape;241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9" name="Google Shape;2419;p162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162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62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162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62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162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162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162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Iteration-2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27" name="Google Shape;2427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428" name="Google Shape;2428;p162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162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62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15.0-Iteration-2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31" name="Google Shape;2431;p162"/>
          <p:cNvSpPr txBox="1"/>
          <p:nvPr/>
        </p:nvSpPr>
        <p:spPr>
          <a:xfrm>
            <a:off x="1391325" y="4114800"/>
            <a:ext cx="648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Astuce: Consultez la documentation Angular Material à propos des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mat-chip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et des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mat-chip-list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32" name="Google Shape;2432;p162"/>
          <p:cNvSpPr txBox="1"/>
          <p:nvPr/>
        </p:nvSpPr>
        <p:spPr>
          <a:xfrm>
            <a:off x="140325" y="2841100"/>
            <a:ext cx="702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Normalement certaines personnes devraient avoir plusieurs casquettes ! (Ex: Médecin &amp; Chef de chirurgie)</a:t>
            </a:r>
            <a:endParaRPr b="1" sz="24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433" name="Google Shape;2433;p162"/>
          <p:cNvCxnSpPr>
            <a:stCxn id="2432" idx="3"/>
            <a:endCxn id="2411" idx="3"/>
          </p:cNvCxnSpPr>
          <p:nvPr/>
        </p:nvCxnSpPr>
        <p:spPr>
          <a:xfrm flipH="1" rot="10800000">
            <a:off x="7163625" y="2191600"/>
            <a:ext cx="1187700" cy="1111200"/>
          </a:xfrm>
          <a:prstGeom prst="curvedConnector3">
            <a:avLst>
              <a:gd fmla="val 12003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6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39" name="Google Shape;2439;p163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2440" name="Google Shape;2440;p163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Iteration-2 -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2441" name="Google Shape;2441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Google Shape;2442;p163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15.0-Iteration-2-solution</a:t>
            </a:r>
            <a:endParaRPr/>
          </a:p>
        </p:txBody>
      </p:sp>
      <p:pic>
        <p:nvPicPr>
          <p:cNvPr id="2443" name="Google Shape;2443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8125"/>
            <a:ext cx="5886994" cy="28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225" y="2118125"/>
            <a:ext cx="2595051" cy="10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6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50" name="Google Shape;2450;p164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directives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-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Conditions </a:t>
            </a:r>
            <a:r>
              <a:rPr lang="fr" sz="504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*ngIf</a:t>
            </a:r>
            <a:endParaRPr sz="504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6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56" name="Google Shape;2456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p16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458" name="Google Shape;2458;p165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*ngIf - Condition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59" name="Google Shape;2459;p165"/>
          <p:cNvSpPr txBox="1"/>
          <p:nvPr/>
        </p:nvSpPr>
        <p:spPr>
          <a:xfrm>
            <a:off x="996050" y="1905150"/>
            <a:ext cx="7968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Permet d’afficher certaines parties du code HTML en fonction d’une valeur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OU D’UN TEST</a:t>
            </a:r>
            <a:endParaRPr b="1" sz="20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En gros on manipule le DOM 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60" name="Google Shape;2460;p165"/>
          <p:cNvSpPr txBox="1"/>
          <p:nvPr/>
        </p:nvSpPr>
        <p:spPr>
          <a:xfrm>
            <a:off x="2869250" y="285750"/>
            <a:ext cx="5877300" cy="923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i="1"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10000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&amp;&amp; this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green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Tout va parfaitement bien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i="1"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5000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&amp;&amp; 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&lt;= 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orange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Ca va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i="1"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2000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&amp;&amp; 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&lt;= 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5000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darkorange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Moyen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i="1"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&gt;= 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0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&amp;&amp; 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&lt;= 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5000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orangered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Bah.. c'est plus que 0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i="1"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Rien ne va plus !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61" name="Google Shape;2461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250" y="0"/>
            <a:ext cx="15716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2" name="Google Shape;2462;p165"/>
          <p:cNvSpPr txBox="1"/>
          <p:nvPr/>
        </p:nvSpPr>
        <p:spPr>
          <a:xfrm>
            <a:off x="2569300" y="2912300"/>
            <a:ext cx="5431800" cy="2154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"@angular/common/http"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WhySoSeriousService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"../why-so-serious.service"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'app-accueil'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'./accueil.component.html'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'./accueil.component.scss'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:number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whySoSeriousService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WhySoSeriousService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montant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6000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63" name="Google Shape;2463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950" y="2636075"/>
            <a:ext cx="143827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3" name="Google Shape;623;p3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624" name="Google Shape;624;p31"/>
          <p:cNvSpPr txBox="1"/>
          <p:nvPr/>
        </p:nvSpPr>
        <p:spPr>
          <a:xfrm>
            <a:off x="996050" y="1444925"/>
            <a:ext cx="48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Material Design - Composants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25" name="Google Shape;625;p31"/>
          <p:cNvSpPr txBox="1"/>
          <p:nvPr/>
        </p:nvSpPr>
        <p:spPr>
          <a:xfrm>
            <a:off x="4783950" y="219750"/>
            <a:ext cx="3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uFill>
                  <a:noFill/>
                </a:uFill>
                <a:latin typeface="Caveat"/>
                <a:ea typeface="Caveat"/>
                <a:cs typeface="Caveat"/>
                <a:sym typeface="Cave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https://material.angular.io/components/categories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6" name="Google Shape;6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5475" y="1374752"/>
            <a:ext cx="1078500" cy="371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27" name="Google Shape;62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8975" y="1374750"/>
            <a:ext cx="1047000" cy="371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28" name="Google Shape;628;p31"/>
          <p:cNvSpPr txBox="1"/>
          <p:nvPr/>
        </p:nvSpPr>
        <p:spPr>
          <a:xfrm>
            <a:off x="437975" y="2285225"/>
            <a:ext cx="400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Je vous ai préparé la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liste des composants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Angular Material !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29" name="Google Shape;629;p31"/>
          <p:cNvSpPr txBox="1"/>
          <p:nvPr/>
        </p:nvSpPr>
        <p:spPr>
          <a:xfrm>
            <a:off x="2063500" y="3371825"/>
            <a:ext cx="360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Il y en a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vraiment pas mal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!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630" name="Google Shape;630;p31"/>
          <p:cNvCxnSpPr>
            <a:stCxn id="625" idx="1"/>
            <a:endCxn id="624" idx="0"/>
          </p:cNvCxnSpPr>
          <p:nvPr/>
        </p:nvCxnSpPr>
        <p:spPr>
          <a:xfrm flipH="1">
            <a:off x="3424350" y="419850"/>
            <a:ext cx="1359600" cy="10251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31" name="Google Shape;631;p31"/>
          <p:cNvSpPr txBox="1"/>
          <p:nvPr/>
        </p:nvSpPr>
        <p:spPr>
          <a:xfrm>
            <a:off x="437975" y="4218325"/>
            <a:ext cx="360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Je vous invite à 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jeter un coup d’oeil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à chacun !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👀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66"/>
          <p:cNvSpPr txBox="1"/>
          <p:nvPr/>
        </p:nvSpPr>
        <p:spPr>
          <a:xfrm>
            <a:off x="914475" y="1852913"/>
            <a:ext cx="7436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bouton a été ajouté 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ListPersonnel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avec un évènement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(click)=”switchView()”</a:t>
            </a:r>
            <a:endParaRPr b="1" sz="16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Compléter la méthode switchView pour qu’elle permette l’alternance d’une propriété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view:string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entre les valeurs </a:t>
            </a:r>
            <a:r>
              <a:rPr b="1" lang="fr" sz="1600">
                <a:solidFill>
                  <a:srgbClr val="FFAB70"/>
                </a:solidFill>
                <a:latin typeface="Maven Pro"/>
                <a:ea typeface="Maven Pro"/>
                <a:cs typeface="Maven Pro"/>
                <a:sym typeface="Maven Pro"/>
              </a:rPr>
              <a:t>“card”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</a:t>
            </a:r>
            <a:r>
              <a:rPr b="1" lang="fr" sz="1600">
                <a:solidFill>
                  <a:srgbClr val="FFAB70"/>
                </a:solidFill>
                <a:latin typeface="Maven Pro"/>
                <a:ea typeface="Maven Pro"/>
                <a:cs typeface="Maven Pro"/>
                <a:sym typeface="Maven Pro"/>
              </a:rPr>
              <a:t>“list”</a:t>
            </a:r>
            <a:endParaRPr b="1" sz="1600">
              <a:solidFill>
                <a:srgbClr val="FFAB7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Faites en sorte que l’icône dans le bouton alterne en fonction de la valeur de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view:string</a:t>
            </a:r>
            <a:endParaRPr b="1" sz="16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valeur par défaut de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view:string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sera </a:t>
            </a:r>
            <a:r>
              <a:rPr b="1" lang="fr" sz="1600">
                <a:solidFill>
                  <a:srgbClr val="FFAB70"/>
                </a:solidFill>
                <a:latin typeface="Maven Pro"/>
                <a:ea typeface="Maven Pro"/>
                <a:cs typeface="Maven Pro"/>
                <a:sym typeface="Maven Pro"/>
              </a:rPr>
              <a:t>“card”</a:t>
            </a:r>
            <a:endParaRPr b="1" sz="1600">
              <a:solidFill>
                <a:srgbClr val="FFAB7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Complétez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</a:t>
            </a:r>
            <a:r>
              <a:rPr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Lorsque plus aucun Employé n’est présent le message :  “</a:t>
            </a:r>
            <a:r>
              <a:rPr b="1" i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Aucun employé actuellement en base”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devra s’afficher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69" name="Google Shape;2469;p166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470" name="Google Shape;2470;p166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66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6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73" name="Google Shape;2473;p166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474" name="Google Shape;2474;p166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16</a:t>
            </a:r>
            <a:endParaRPr sz="4600"/>
          </a:p>
        </p:txBody>
      </p:sp>
      <p:pic>
        <p:nvPicPr>
          <p:cNvPr id="2475" name="Google Shape;247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166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166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166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166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166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166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166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66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</a:rPr>
              <a:t>If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484" name="Google Shape;2484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485" name="Google Shape;2485;p166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66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166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16.0-If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6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93" name="Google Shape;2493;p167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2494" name="Google Shape;2494;p167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If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2495" name="Google Shape;2495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167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16.0-If-solution</a:t>
            </a:r>
            <a:endParaRPr/>
          </a:p>
        </p:txBody>
      </p:sp>
      <p:pic>
        <p:nvPicPr>
          <p:cNvPr id="2497" name="Google Shape;2497;p167"/>
          <p:cNvPicPr preferRelativeResize="0"/>
          <p:nvPr/>
        </p:nvPicPr>
        <p:blipFill rotWithShape="1">
          <a:blip r:embed="rId4">
            <a:alphaModFix/>
          </a:blip>
          <a:srcRect b="0" l="91045" r="0" t="82854"/>
          <a:stretch/>
        </p:blipFill>
        <p:spPr>
          <a:xfrm>
            <a:off x="5214875" y="2134750"/>
            <a:ext cx="665351" cy="8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800" y="2144650"/>
            <a:ext cx="4187675" cy="2872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16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04" name="Google Shape;2504;p168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directives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-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Conditions </a:t>
            </a:r>
            <a:r>
              <a:rPr lang="fr" sz="504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*ngSwitch</a:t>
            </a:r>
            <a:endParaRPr sz="504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16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10" name="Google Shape;2510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511" name="Google Shape;2511;p16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512" name="Google Shape;2512;p169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*ngSwitch - Condition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13" name="Google Shape;2513;p169"/>
          <p:cNvSpPr txBox="1"/>
          <p:nvPr/>
        </p:nvSpPr>
        <p:spPr>
          <a:xfrm>
            <a:off x="996050" y="1905150"/>
            <a:ext cx="7968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Permet aussi d’afficher certaines parties du code HTML en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fonction d’une valeur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En gros on manipule le DOM 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14" name="Google Shape;2514;p169"/>
          <p:cNvSpPr txBox="1"/>
          <p:nvPr/>
        </p:nvSpPr>
        <p:spPr>
          <a:xfrm>
            <a:off x="4700750" y="784000"/>
            <a:ext cx="4187100" cy="1046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[ngSwitch]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couleur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i="1"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*ngSwitchCase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="'Bleu'"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C'est du bleu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i="1"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*ngSwitchCase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="'Rouge'"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C'est du rouge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i="1"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*ngSwitchCase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="'Vert'"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green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C'est du vert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i="1"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*ngSwitchDefault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??? Je ne connais pas cette couleur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15" name="Google Shape;2515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750" y="498250"/>
            <a:ext cx="15716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p169"/>
          <p:cNvSpPr txBox="1"/>
          <p:nvPr/>
        </p:nvSpPr>
        <p:spPr>
          <a:xfrm>
            <a:off x="3929925" y="2912300"/>
            <a:ext cx="4071300" cy="2154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"@angular/common/http"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WhySoSeriousService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"../why-so-serious.service"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'app-accueil'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'./accueil.component.html'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'./accueil.component.scss'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couleur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:string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whySoSeriousService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WhySoSeriousService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couleur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'Rouge'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17" name="Google Shape;2517;p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950" y="2636075"/>
            <a:ext cx="143827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169"/>
          <p:cNvSpPr txBox="1"/>
          <p:nvPr/>
        </p:nvSpPr>
        <p:spPr>
          <a:xfrm>
            <a:off x="171063" y="3120000"/>
            <a:ext cx="324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Ici j’ai choisi la couleur rouge, alors on affichera que la balise &lt;p&gt; avec la condition *ngSwitchCase=”’rouge’”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519" name="Google Shape;2519;p169"/>
          <p:cNvCxnSpPr>
            <a:stCxn id="2518" idx="3"/>
            <a:endCxn id="2516" idx="1"/>
          </p:cNvCxnSpPr>
          <p:nvPr/>
        </p:nvCxnSpPr>
        <p:spPr>
          <a:xfrm>
            <a:off x="3412563" y="3581700"/>
            <a:ext cx="517500" cy="408000"/>
          </a:xfrm>
          <a:prstGeom prst="curvedConnector3">
            <a:avLst>
              <a:gd fmla="val 4998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520" name="Google Shape;2520;p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300" y="4086800"/>
            <a:ext cx="923775" cy="3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0"/>
          <p:cNvSpPr txBox="1"/>
          <p:nvPr/>
        </p:nvSpPr>
        <p:spPr>
          <a:xfrm>
            <a:off x="914475" y="1852913"/>
            <a:ext cx="743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ListPersonnel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modifiez le code HTML afin que le clic sur le bouton Switch (</a:t>
            </a:r>
            <a:r>
              <a:rPr b="1" i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voir ex 16.0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 changez la représentation des données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nouvel affichage se fera sous forme de liste avec simplement la photo, le nom, le prénom, l’adresse email et le numéro de téléphone de la personne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Par défaut, la vue en forme de carte sera affichée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26" name="Google Shape;2526;p170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527" name="Google Shape;2527;p170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70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30" name="Google Shape;2530;p170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531" name="Google Shape;2531;p170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17</a:t>
            </a:r>
            <a:endParaRPr sz="4600"/>
          </a:p>
        </p:txBody>
      </p:sp>
      <p:pic>
        <p:nvPicPr>
          <p:cNvPr id="2532" name="Google Shape;2532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3" name="Google Shape;2533;p170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170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170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70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170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170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70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170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</a:rPr>
              <a:t>Switch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541" name="Google Shape;2541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542" name="Google Shape;2542;p170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170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70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17.0-Switch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45" name="Google Shape;2545;p170"/>
          <p:cNvSpPr txBox="1"/>
          <p:nvPr/>
        </p:nvSpPr>
        <p:spPr>
          <a:xfrm>
            <a:off x="884600" y="3515225"/>
            <a:ext cx="6971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Astuce: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la directive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*ngSwitch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pour réaliser ce comportement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les composants Angular Material suivant : &lt;mat-list&gt; &lt;mat-list-item&gt;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la propriété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view:string</a:t>
            </a:r>
            <a:endParaRPr b="1" sz="16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un meilleur rendu utilisez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employe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Person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{};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dans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l'Accueil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17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51" name="Google Shape;2551;p171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2552" name="Google Shape;2552;p171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Switch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2553" name="Google Shape;2553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554" name="Google Shape;2554;p171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17.0-Switch-solution</a:t>
            </a:r>
            <a:endParaRPr/>
          </a:p>
        </p:txBody>
      </p:sp>
      <p:pic>
        <p:nvPicPr>
          <p:cNvPr id="2555" name="Google Shape;2555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50" y="2122750"/>
            <a:ext cx="4187671" cy="287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6" name="Google Shape;2556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121" y="2118125"/>
            <a:ext cx="2378447" cy="28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1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62" name="Google Shape;2562;p172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directives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-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Explications</a:t>
            </a:r>
            <a:endParaRPr sz="504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7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68" name="Google Shape;256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173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570" name="Google Shape;2570;p173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directives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- Explications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71" name="Google Shape;2571;p173"/>
          <p:cNvSpPr txBox="1"/>
          <p:nvPr/>
        </p:nvSpPr>
        <p:spPr>
          <a:xfrm>
            <a:off x="565200" y="2020350"/>
            <a:ext cx="795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E411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”Mais c’est quoi ces étoiles(*) devant les directives ”</a:t>
            </a:r>
            <a:endParaRPr b="1" sz="2000">
              <a:solidFill>
                <a:srgbClr val="D71588"/>
              </a:solidFill>
            </a:endParaRPr>
          </a:p>
        </p:txBody>
      </p:sp>
      <p:pic>
        <p:nvPicPr>
          <p:cNvPr id="2572" name="Google Shape;2572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700" y="101650"/>
            <a:ext cx="500899" cy="47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0113" y="414925"/>
            <a:ext cx="782325" cy="74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691" y="646925"/>
            <a:ext cx="197314" cy="18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751" y="182874"/>
            <a:ext cx="743074" cy="70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197" y="101650"/>
            <a:ext cx="128751" cy="122677"/>
          </a:xfrm>
          <a:prstGeom prst="rect">
            <a:avLst/>
          </a:prstGeom>
          <a:noFill/>
          <a:ln>
            <a:noFill/>
          </a:ln>
        </p:spPr>
      </p:pic>
      <p:sp>
        <p:nvSpPr>
          <p:cNvPr id="2577" name="Google Shape;2577;p173"/>
          <p:cNvSpPr txBox="1"/>
          <p:nvPr/>
        </p:nvSpPr>
        <p:spPr>
          <a:xfrm>
            <a:off x="783350" y="3073675"/>
            <a:ext cx="796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 fait… c’est du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🍭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ucre Syntaxique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!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Ca indique que l’on utilise un &lt;ng-template&gt;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78" name="Google Shape;2578;p173"/>
          <p:cNvSpPr txBox="1"/>
          <p:nvPr/>
        </p:nvSpPr>
        <p:spPr>
          <a:xfrm>
            <a:off x="3076775" y="11175"/>
            <a:ext cx="44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sucre syntaxique est des éléments de syntaxe qui </a:t>
            </a:r>
            <a:r>
              <a:rPr lang="fr" sz="16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n’apportent pas de nouvelles fonctionnalités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, ils permettent simplement de </a:t>
            </a:r>
            <a:r>
              <a:rPr lang="fr" sz="16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simplifier l’écriture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!  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79" name="Google Shape;2579;p173"/>
          <p:cNvSpPr/>
          <p:nvPr/>
        </p:nvSpPr>
        <p:spPr>
          <a:xfrm>
            <a:off x="4685225" y="906825"/>
            <a:ext cx="3902575" cy="2476675"/>
          </a:xfrm>
          <a:custGeom>
            <a:rect b="b" l="l" r="r" t="t"/>
            <a:pathLst>
              <a:path extrusionOk="0" h="99067" w="156103">
                <a:moveTo>
                  <a:pt x="0" y="0"/>
                </a:moveTo>
                <a:cubicBezTo>
                  <a:pt x="0" y="4903"/>
                  <a:pt x="6701" y="8188"/>
                  <a:pt x="11506" y="9165"/>
                </a:cubicBezTo>
                <a:cubicBezTo>
                  <a:pt x="23663" y="11637"/>
                  <a:pt x="36152" y="12676"/>
                  <a:pt x="48558" y="12676"/>
                </a:cubicBezTo>
                <a:cubicBezTo>
                  <a:pt x="86357" y="12676"/>
                  <a:pt x="142695" y="15951"/>
                  <a:pt x="155036" y="51678"/>
                </a:cubicBezTo>
                <a:cubicBezTo>
                  <a:pt x="158089" y="60516"/>
                  <a:pt x="154120" y="71876"/>
                  <a:pt x="147820" y="78785"/>
                </a:cubicBezTo>
                <a:cubicBezTo>
                  <a:pt x="143468" y="83558"/>
                  <a:pt x="135992" y="84221"/>
                  <a:pt x="129684" y="85611"/>
                </a:cubicBezTo>
                <a:cubicBezTo>
                  <a:pt x="110468" y="89845"/>
                  <a:pt x="90260" y="87898"/>
                  <a:pt x="70985" y="91851"/>
                </a:cubicBezTo>
                <a:cubicBezTo>
                  <a:pt x="64314" y="93219"/>
                  <a:pt x="55959" y="93619"/>
                  <a:pt x="51873" y="99067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580" name="Google Shape;2580;p173"/>
          <p:cNvSpPr txBox="1"/>
          <p:nvPr/>
        </p:nvSpPr>
        <p:spPr>
          <a:xfrm>
            <a:off x="5007250" y="3843450"/>
            <a:ext cx="3131700" cy="1262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i="1"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errorCount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0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toto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//IDENTIQUE À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[ngIf]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errorCount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0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toto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0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fr" sz="10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1" name="Google Shape;2581;p173"/>
          <p:cNvSpPr txBox="1"/>
          <p:nvPr/>
        </p:nvSpPr>
        <p:spPr>
          <a:xfrm>
            <a:off x="783350" y="41684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Si vous utilisez les templates…</a:t>
            </a:r>
            <a:endParaRPr/>
          </a:p>
        </p:txBody>
      </p:sp>
      <p:sp>
        <p:nvSpPr>
          <p:cNvPr id="2582" name="Google Shape;2582;p173"/>
          <p:cNvSpPr txBox="1"/>
          <p:nvPr/>
        </p:nvSpPr>
        <p:spPr>
          <a:xfrm>
            <a:off x="2247800" y="4612950"/>
            <a:ext cx="233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…pensez aux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[]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7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88" name="Google Shape;2588;p174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Créez vos propres directives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94" name="Google Shape;259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595" name="Google Shape;2595;p17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596" name="Google Shape;2596;p175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Créez vos propres directives - </a:t>
            </a:r>
            <a:r>
              <a:rPr b="1" lang="fr" sz="24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RAPPEL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!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97" name="Google Shape;2597;p175"/>
          <p:cNvSpPr txBox="1"/>
          <p:nvPr/>
        </p:nvSpPr>
        <p:spPr>
          <a:xfrm>
            <a:off x="946850" y="2040100"/>
            <a:ext cx="796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composant est une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DIRECTIVE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avec une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👀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VUE</a:t>
            </a:r>
            <a:endParaRPr b="1" sz="20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DIRECTIVE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est une classe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👀🚫</a:t>
            </a:r>
            <a:r>
              <a:rPr b="1" lang="fr" sz="2000" u="sng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sans VUE</a:t>
            </a:r>
            <a:endParaRPr b="1" sz="2000" u="sng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598" name="Google Shape;2598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25" y="3148300"/>
            <a:ext cx="1718023" cy="18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9" name="Google Shape;2599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2300" y="3324662"/>
            <a:ext cx="1484575" cy="15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950" y="3418137"/>
            <a:ext cx="2359500" cy="158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38" name="Google Shape;638;p32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639" name="Google Shape;639;p32"/>
          <p:cNvSpPr txBox="1"/>
          <p:nvPr/>
        </p:nvSpPr>
        <p:spPr>
          <a:xfrm>
            <a:off x="996050" y="1444925"/>
            <a:ext cx="499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🔨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Material Design - Installation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0" name="Google Shape;640;p32"/>
          <p:cNvSpPr txBox="1"/>
          <p:nvPr/>
        </p:nvSpPr>
        <p:spPr>
          <a:xfrm>
            <a:off x="4783950" y="219750"/>
            <a:ext cx="18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https://material.angular.io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641" name="Google Shape;641;p32"/>
          <p:cNvCxnSpPr>
            <a:stCxn id="640" idx="1"/>
            <a:endCxn id="639" idx="0"/>
          </p:cNvCxnSpPr>
          <p:nvPr/>
        </p:nvCxnSpPr>
        <p:spPr>
          <a:xfrm flipH="1">
            <a:off x="3493350" y="419850"/>
            <a:ext cx="1290600" cy="10251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2" name="Google Shape;642;p32"/>
          <p:cNvSpPr txBox="1"/>
          <p:nvPr/>
        </p:nvSpPr>
        <p:spPr>
          <a:xfrm>
            <a:off x="1857500" y="2105275"/>
            <a:ext cx="499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installer Angular Material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AutoNum type="arabicPeriod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Allez à la racine de votre projet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AutoNum type="arabicPeriod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Exécutez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la commande 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3" name="Google Shape;643;p32"/>
          <p:cNvSpPr txBox="1"/>
          <p:nvPr/>
        </p:nvSpPr>
        <p:spPr>
          <a:xfrm>
            <a:off x="2073975" y="3319725"/>
            <a:ext cx="47448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add @angular/material</a:t>
            </a:r>
            <a:endParaRPr/>
          </a:p>
        </p:txBody>
      </p:sp>
      <p:sp>
        <p:nvSpPr>
          <p:cNvPr id="644" name="Google Shape;644;p32"/>
          <p:cNvSpPr txBox="1"/>
          <p:nvPr/>
        </p:nvSpPr>
        <p:spPr>
          <a:xfrm>
            <a:off x="1885900" y="3918575"/>
            <a:ext cx="32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AutoNum type="arabicPeriod" startAt="3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Choisissez un thème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7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06" name="Google Shape;260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17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608" name="Google Shape;2608;p176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Créez vos propres directives - 3 types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09" name="Google Shape;2609;p176"/>
          <p:cNvSpPr txBox="1"/>
          <p:nvPr/>
        </p:nvSpPr>
        <p:spPr>
          <a:xfrm>
            <a:off x="946850" y="1887700"/>
            <a:ext cx="7968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retrouve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 types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directives :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Char char="●"/>
            </a:pP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Structurelle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○"/>
            </a:pPr>
            <a:r>
              <a:rPr b="1"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Qui modifie la disposition en ajoutant / supprimant ou remplaçant des éléments du DOM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Ex: NgIf, NgFor, NgSwitch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Char char="●"/>
            </a:pP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Attribute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○"/>
            </a:pPr>
            <a:r>
              <a:rPr b="1"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Qui altère l’apparence ou le comportement d’un élément 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Ex: NgStyle, NgClass</a:t>
            </a:r>
            <a:endParaRPr b="1" i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Char char="●"/>
            </a:pP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Composant: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○"/>
            </a:pPr>
            <a:r>
              <a:rPr b="1" lang="fr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Simplement une directive avec un template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610" name="Google Shape;2610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6900" y="280275"/>
            <a:ext cx="1268400" cy="123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611" name="Google Shape;2611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0875" y="1485275"/>
            <a:ext cx="473400" cy="4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7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17" name="Google Shape;2617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618" name="Google Shape;2618;p17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619" name="Google Shape;2619;p177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Créez vos propres directives - Création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20" name="Google Shape;2620;p177"/>
          <p:cNvSpPr txBox="1"/>
          <p:nvPr/>
        </p:nvSpPr>
        <p:spPr>
          <a:xfrm>
            <a:off x="2199600" y="2079150"/>
            <a:ext cx="52206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ng g directive {nomDeVotreDirective}</a:t>
            </a:r>
            <a:endParaRPr/>
          </a:p>
        </p:txBody>
      </p:sp>
      <p:sp>
        <p:nvSpPr>
          <p:cNvPr id="2621" name="Google Shape;2621;p177"/>
          <p:cNvSpPr txBox="1"/>
          <p:nvPr/>
        </p:nvSpPr>
        <p:spPr>
          <a:xfrm>
            <a:off x="3076775" y="11175"/>
            <a:ext cx="330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https://angular.io/guide/attribute-directives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622" name="Google Shape;2622;p177"/>
          <p:cNvSpPr txBox="1"/>
          <p:nvPr/>
        </p:nvSpPr>
        <p:spPr>
          <a:xfrm>
            <a:off x="5095175" y="575800"/>
            <a:ext cx="368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Cette commande peut être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abrégée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g d {nomDeVotreDirective}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623" name="Google Shape;2623;p177"/>
          <p:cNvCxnSpPr>
            <a:stCxn id="2622" idx="3"/>
            <a:endCxn id="2620" idx="3"/>
          </p:cNvCxnSpPr>
          <p:nvPr/>
        </p:nvCxnSpPr>
        <p:spPr>
          <a:xfrm flipH="1">
            <a:off x="7420175" y="914350"/>
            <a:ext cx="1355400" cy="1411200"/>
          </a:xfrm>
          <a:prstGeom prst="curvedConnector3">
            <a:avLst>
              <a:gd fmla="val -1756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24" name="Google Shape;2624;p177"/>
          <p:cNvCxnSpPr>
            <a:stCxn id="2625" idx="1"/>
            <a:endCxn id="2620" idx="1"/>
          </p:cNvCxnSpPr>
          <p:nvPr/>
        </p:nvCxnSpPr>
        <p:spPr>
          <a:xfrm flipH="1" rot="10800000">
            <a:off x="654350" y="2325550"/>
            <a:ext cx="1545300" cy="1731900"/>
          </a:xfrm>
          <a:prstGeom prst="curvedConnector3">
            <a:avLst>
              <a:gd fmla="val -1541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25" name="Google Shape;2625;p177"/>
          <p:cNvSpPr txBox="1"/>
          <p:nvPr/>
        </p:nvSpPr>
        <p:spPr>
          <a:xfrm>
            <a:off x="654350" y="3564850"/>
            <a:ext cx="70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Cette commande va générer les fichiers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src/app/{nomDeVotreDirective}.directive.ts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src/app/{nomDeVotreDirective}.directive.spec.ts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7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31" name="Google Shape;2631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Google Shape;2632;p17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633" name="Google Shape;2633;p178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Créez vos propres directives - Invocation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634" name="Google Shape;2634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3000" y="82400"/>
            <a:ext cx="1042325" cy="151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178"/>
          <p:cNvSpPr txBox="1"/>
          <p:nvPr/>
        </p:nvSpPr>
        <p:spPr>
          <a:xfrm>
            <a:off x="921025" y="1999025"/>
            <a:ext cx="701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Il existe plusieurs types d’invocation possible !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36" name="Google Shape;2636;p178"/>
          <p:cNvSpPr txBox="1"/>
          <p:nvPr/>
        </p:nvSpPr>
        <p:spPr>
          <a:xfrm>
            <a:off x="805275" y="2594025"/>
            <a:ext cx="7018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element-name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Pour restreindre à un élément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[attribute]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Pour restreindre à un attribut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.class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Pour restreindre à une classe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[attribute=value]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Restreint à un attribut avec une certaine valeur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:not(sub_selector)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Si l’élément ne match pas le sous-sélecteur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7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42" name="Google Shape;2642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643" name="Google Shape;2643;p17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644" name="Google Shape;2644;p179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Créez vos propres directives - Exemple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45" name="Google Shape;2645;p179"/>
          <p:cNvSpPr txBox="1"/>
          <p:nvPr/>
        </p:nvSpPr>
        <p:spPr>
          <a:xfrm>
            <a:off x="946850" y="1887700"/>
            <a:ext cx="796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J’ai créé une directive pour changer la couleur de fond de mon bouton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46" name="Google Shape;2646;p179"/>
          <p:cNvSpPr txBox="1"/>
          <p:nvPr/>
        </p:nvSpPr>
        <p:spPr>
          <a:xfrm>
            <a:off x="356725" y="2911150"/>
            <a:ext cx="4348500" cy="323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appCouleurFond 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Cliquez Moi !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47" name="Google Shape;2647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25" y="2625400"/>
            <a:ext cx="15144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8" name="Google Shape;2648;p179"/>
          <p:cNvSpPr txBox="1"/>
          <p:nvPr/>
        </p:nvSpPr>
        <p:spPr>
          <a:xfrm>
            <a:off x="2551325" y="3265150"/>
            <a:ext cx="5473500" cy="1847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Directive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ElementRef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@Directive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'[appCouleurFond]'</a:t>
            </a:r>
            <a:endParaRPr sz="9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CouleurFondDirective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ElementRef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nativeElement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backgroundColor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49" name="Google Shape;2649;p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2250" y="3017500"/>
            <a:ext cx="15525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Google Shape;2650;p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8675" y="284025"/>
            <a:ext cx="11430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p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925" y="3688925"/>
            <a:ext cx="1345800" cy="108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18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57" name="Google Shape;2657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658" name="Google Shape;2658;p180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659" name="Google Shape;2659;p180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Créez vos propres directives - Exemple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60" name="Google Shape;2660;p180"/>
          <p:cNvSpPr txBox="1"/>
          <p:nvPr/>
        </p:nvSpPr>
        <p:spPr>
          <a:xfrm>
            <a:off x="946850" y="1887700"/>
            <a:ext cx="796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J’ai créé une directive qui ajoute du texte à l’intérieur d’un bouton UNIQUEMENT lorsque l’attribut a la valeur “test”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61" name="Google Shape;2661;p180"/>
          <p:cNvSpPr txBox="1"/>
          <p:nvPr/>
        </p:nvSpPr>
        <p:spPr>
          <a:xfrm>
            <a:off x="51925" y="2911150"/>
            <a:ext cx="3117000" cy="323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appClassDirective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="test"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62" name="Google Shape;2662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5" y="2625400"/>
            <a:ext cx="15144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180"/>
          <p:cNvSpPr txBox="1"/>
          <p:nvPr/>
        </p:nvSpPr>
        <p:spPr>
          <a:xfrm>
            <a:off x="2551325" y="3341350"/>
            <a:ext cx="5473500" cy="1708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Directive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ElementRef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@Directive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'[appClassDirective="test"]'</a:t>
            </a:r>
            <a:endParaRPr sz="9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ClassDirective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ElementRef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nativeElement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textContent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"Ca c'est la class ! 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64" name="Google Shape;2664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650" y="218525"/>
            <a:ext cx="2228400" cy="122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665" name="Google Shape;2665;p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34575"/>
            <a:ext cx="11430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6" name="Google Shape;2666;p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7050" y="3093700"/>
            <a:ext cx="12477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18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72" name="Google Shape;2672;p181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Interaction avec le DOM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8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78" name="Google Shape;2678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182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680" name="Google Shape;2680;p182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Interaction avec le DOM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81" name="Google Shape;2681;p182"/>
          <p:cNvSpPr txBox="1"/>
          <p:nvPr/>
        </p:nvSpPr>
        <p:spPr>
          <a:xfrm>
            <a:off x="946850" y="1887700"/>
            <a:ext cx="7968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Préférez l’utilisation du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Renderer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au lieu des 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ElementRef</a:t>
            </a:r>
            <a:endParaRPr b="1" sz="20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Il n’y a pas de dépendance direct au DOM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Ca permet d’exécuter l’application dans d’autres environnements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82" name="Google Shape;2682;p182"/>
          <p:cNvSpPr txBox="1"/>
          <p:nvPr/>
        </p:nvSpPr>
        <p:spPr>
          <a:xfrm>
            <a:off x="3047525" y="4105550"/>
            <a:ext cx="368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Quoi qu’il en n’utiliser pas document.querySelector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1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88" name="Google Shape;268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183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690" name="Google Shape;2690;p183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Interaction avec le DOM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2691" name="Google Shape;2691;p183"/>
          <p:cNvGraphicFramePr/>
          <p:nvPr/>
        </p:nvGraphicFramePr>
        <p:xfrm>
          <a:off x="555125" y="1947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{7E7C3493-1730-47E0-9550-1C6A58AA47F5}</a:tableStyleId>
              </a:tblPr>
              <a:tblGrid>
                <a:gridCol w="1139450"/>
                <a:gridCol w="6397425"/>
              </a:tblGrid>
              <a:tr h="101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4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X</a:t>
                      </a:r>
                      <a:endParaRPr b="1" sz="4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fr" sz="1100">
                          <a:solidFill>
                            <a:srgbClr val="B392F0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querySelector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'#someId'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).</a:t>
                      </a: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innerHTML </a:t>
                      </a:r>
                      <a:r>
                        <a:rPr lang="fr" sz="1100">
                          <a:solidFill>
                            <a:srgbClr val="F97583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'X'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100">
                        <a:solidFill>
                          <a:srgbClr val="D1D5DA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solidFill>
                      <a:srgbClr val="24292E"/>
                    </a:solidFill>
                  </a:tcPr>
                </a:tc>
              </a:tr>
              <a:tr h="76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4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:/</a:t>
                      </a:r>
                      <a:endParaRPr b="1" sz="4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solidFill>
                      <a:srgbClr val="EEB2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97583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this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.element.</a:t>
                      </a: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nativeElement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style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color </a:t>
                      </a:r>
                      <a:r>
                        <a:rPr lang="fr" sz="1100">
                          <a:solidFill>
                            <a:srgbClr val="F97583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'orange'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100">
                        <a:solidFill>
                          <a:srgbClr val="D1D5DA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97583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this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.element.</a:t>
                      </a: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nativeElement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innerHTML </a:t>
                      </a:r>
                      <a:r>
                        <a:rPr lang="fr" sz="1100">
                          <a:solidFill>
                            <a:srgbClr val="F97583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':/'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1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solidFill>
                      <a:srgbClr val="24292E"/>
                    </a:solidFill>
                  </a:tcPr>
                </a:tc>
              </a:tr>
              <a:tr h="76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4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:)</a:t>
                      </a:r>
                      <a:endParaRPr b="1" sz="4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97583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this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.renderer.</a:t>
                      </a:r>
                      <a:r>
                        <a:rPr lang="fr" sz="1100">
                          <a:solidFill>
                            <a:srgbClr val="B392F0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setStyle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fr" sz="1100">
                          <a:solidFill>
                            <a:srgbClr val="F97583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this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.element.</a:t>
                      </a: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nativeElement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'color'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'#0f0'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1100">
                        <a:solidFill>
                          <a:srgbClr val="D1D5DA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F97583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this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.renderer.</a:t>
                      </a:r>
                      <a:r>
                        <a:rPr lang="fr" sz="1100">
                          <a:solidFill>
                            <a:srgbClr val="B392F0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setProperty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endParaRPr sz="1100">
                        <a:solidFill>
                          <a:srgbClr val="D1D5DA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fr" sz="1100">
                          <a:solidFill>
                            <a:srgbClr val="F97583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this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.element.</a:t>
                      </a: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nativeElement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'innerHTML'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':)'</a:t>
                      </a:r>
                      <a:endParaRPr sz="1100">
                        <a:solidFill>
                          <a:srgbClr val="9ECBFF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11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solidFill>
                      <a:srgbClr val="24292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184"/>
          <p:cNvSpPr txBox="1"/>
          <p:nvPr/>
        </p:nvSpPr>
        <p:spPr>
          <a:xfrm>
            <a:off x="914475" y="1852913"/>
            <a:ext cx="7436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Créez une directive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BadgeChef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directive a pour but d’ajouter une icône à côté de chaque employé dont au moins un des titres comporte la mention “chef”.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modifications doivent être faites 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dans les deux vues du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ListPersonnel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97" name="Google Shape;2697;p184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698" name="Google Shape;2698;p184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84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8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01" name="Google Shape;2701;p184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702" name="Google Shape;2702;p184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18</a:t>
            </a:r>
            <a:endParaRPr sz="4600"/>
          </a:p>
        </p:txBody>
      </p:sp>
      <p:pic>
        <p:nvPicPr>
          <p:cNvPr id="2703" name="Google Shape;2703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4" name="Google Shape;2704;p184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184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184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184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184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184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84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84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</a:rPr>
              <a:t>Directives custom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712" name="Google Shape;2712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713" name="Google Shape;2713;p184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84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84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18.0-Directive-custom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16" name="Google Shape;2716;p184"/>
          <p:cNvSpPr txBox="1"/>
          <p:nvPr/>
        </p:nvSpPr>
        <p:spPr>
          <a:xfrm>
            <a:off x="884600" y="3515225"/>
            <a:ext cx="697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Astuce: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&lt;span badgeChef [employe]="employe"&gt;&lt;/span&gt;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ngOnUpdate et ngOnInit</a:t>
            </a:r>
            <a:endParaRPr b="1" sz="16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717" name="Google Shape;2717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950" y="1457863"/>
            <a:ext cx="31432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18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23" name="Google Shape;2723;p185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2724" name="Google Shape;2724;p185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Directive custom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2725" name="Google Shape;2725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726" name="Google Shape;2726;p185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18.0-Directive-custom</a:t>
            </a:r>
            <a:endParaRPr/>
          </a:p>
        </p:txBody>
      </p:sp>
      <p:pic>
        <p:nvPicPr>
          <p:cNvPr id="2727" name="Google Shape;2727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450" y="183625"/>
            <a:ext cx="2694825" cy="11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75" y="3086351"/>
            <a:ext cx="6725448" cy="20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1" name="Google Shape;651;p33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652" name="Google Shape;652;p33"/>
          <p:cNvSpPr txBox="1"/>
          <p:nvPr/>
        </p:nvSpPr>
        <p:spPr>
          <a:xfrm>
            <a:off x="996050" y="1444925"/>
            <a:ext cx="48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Material Design - Disclaimer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53" name="Google Shape;653;p33"/>
          <p:cNvSpPr txBox="1"/>
          <p:nvPr/>
        </p:nvSpPr>
        <p:spPr>
          <a:xfrm>
            <a:off x="227600" y="2102775"/>
            <a:ext cx="639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Ce n’est CLAIREMENT pas un cours sur material…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54" name="Google Shape;654;p33"/>
          <p:cNvSpPr txBox="1"/>
          <p:nvPr/>
        </p:nvSpPr>
        <p:spPr>
          <a:xfrm>
            <a:off x="2639875" y="2921750"/>
            <a:ext cx="6039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…J’avais encore envie de profiter des 2 heures de sommeil qu’il me reste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💤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55" name="Google Shape;655;p33"/>
          <p:cNvSpPr txBox="1"/>
          <p:nvPr/>
        </p:nvSpPr>
        <p:spPr>
          <a:xfrm>
            <a:off x="352225" y="4140625"/>
            <a:ext cx="6039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Donc </a:t>
            </a: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ON VA S’EN SERVIR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mais si vous voulez en savoir plus, allez voir la doc !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56" name="Google Shape;6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225" y="114575"/>
            <a:ext cx="2055000" cy="153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8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34" name="Google Shape;2734;p186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View Child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18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40" name="Google Shape;274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741" name="Google Shape;2741;p18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742" name="Google Shape;2742;p187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View Child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43" name="Google Shape;2743;p187"/>
          <p:cNvSpPr txBox="1"/>
          <p:nvPr/>
        </p:nvSpPr>
        <p:spPr>
          <a:xfrm>
            <a:off x="946850" y="1811500"/>
            <a:ext cx="796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ViewChild permet d'accéder aux éléments DOM natifs qui ont une variable de référence de modèle.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44" name="Google Shape;2744;p187"/>
          <p:cNvSpPr txBox="1"/>
          <p:nvPr/>
        </p:nvSpPr>
        <p:spPr>
          <a:xfrm>
            <a:off x="5095175" y="575800"/>
            <a:ext cx="368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Grosso Modo, on peut récupérer les éléments HTML marqués par un # 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745" name="Google Shape;2745;p187"/>
          <p:cNvCxnSpPr>
            <a:stCxn id="2744" idx="3"/>
            <a:endCxn id="2743" idx="0"/>
          </p:cNvCxnSpPr>
          <p:nvPr/>
        </p:nvCxnSpPr>
        <p:spPr>
          <a:xfrm flipH="1">
            <a:off x="4930775" y="914350"/>
            <a:ext cx="3844800" cy="897300"/>
          </a:xfrm>
          <a:prstGeom prst="curvedConnector4">
            <a:avLst>
              <a:gd fmla="val -6193" name="adj1"/>
              <a:gd fmla="val 6885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746" name="Google Shape;2746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269" y="102075"/>
            <a:ext cx="1735500" cy="102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47" name="Google Shape;2747;p187"/>
          <p:cNvSpPr txBox="1"/>
          <p:nvPr/>
        </p:nvSpPr>
        <p:spPr>
          <a:xfrm>
            <a:off x="184800" y="4736975"/>
            <a:ext cx="4836300" cy="323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9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someInput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="Votre perso de Star Wars préféré"</a:t>
            </a:r>
            <a:r>
              <a:rPr lang="fr" sz="9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8" name="Google Shape;2748;p187"/>
          <p:cNvSpPr txBox="1"/>
          <p:nvPr/>
        </p:nvSpPr>
        <p:spPr>
          <a:xfrm>
            <a:off x="3321075" y="2534750"/>
            <a:ext cx="4609800" cy="212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ElementRef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ViewChild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'app-accueil'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'./accueil.component.html'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'./accueil.component.scss'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@ViewChild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'someInput'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someInput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ElementRef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undefined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ngAfterViewInit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someInput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nativeElement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'Yoda !'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49" name="Google Shape;2749;p187"/>
          <p:cNvPicPr preferRelativeResize="0"/>
          <p:nvPr/>
        </p:nvPicPr>
        <p:blipFill rotWithShape="1">
          <a:blip r:embed="rId5">
            <a:alphaModFix/>
          </a:blip>
          <a:srcRect b="29878" l="0" r="15661" t="0"/>
          <a:stretch/>
        </p:blipFill>
        <p:spPr>
          <a:xfrm>
            <a:off x="6299900" y="4749400"/>
            <a:ext cx="1583775" cy="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800" y="4432175"/>
            <a:ext cx="15430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1175" y="2258525"/>
            <a:ext cx="14097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187"/>
          <p:cNvSpPr txBox="1"/>
          <p:nvPr/>
        </p:nvSpPr>
        <p:spPr>
          <a:xfrm>
            <a:off x="540025" y="2904125"/>
            <a:ext cx="196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C’est assez pratique ! 😉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188"/>
          <p:cNvSpPr txBox="1"/>
          <p:nvPr/>
        </p:nvSpPr>
        <p:spPr>
          <a:xfrm>
            <a:off x="914475" y="1852913"/>
            <a:ext cx="7436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Contact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Créez une MatCard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MatCard doit contenir 2 &lt;span&gt;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@ViewChild pour ajouter votre nom et prénom à l’intérieur de chaque &lt;span&gt;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58" name="Google Shape;2758;p188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759" name="Google Shape;2759;p188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188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18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62" name="Google Shape;2762;p188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2763" name="Google Shape;2763;p188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19</a:t>
            </a:r>
            <a:endParaRPr sz="4600"/>
          </a:p>
        </p:txBody>
      </p:sp>
      <p:pic>
        <p:nvPicPr>
          <p:cNvPr id="2764" name="Google Shape;2764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5" name="Google Shape;2765;p188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188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88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88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88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88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88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88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</a:rPr>
              <a:t>Viewchild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773" name="Google Shape;2773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774" name="Google Shape;2774;p188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188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188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19.0-Viewchild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77" name="Google Shape;2777;p188"/>
          <p:cNvSpPr txBox="1"/>
          <p:nvPr/>
        </p:nvSpPr>
        <p:spPr>
          <a:xfrm>
            <a:off x="884600" y="3515225"/>
            <a:ext cx="697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Astuce: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Implémentez AfterViewInit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Mettez votre code dans ngAfterViewInit</a:t>
            </a:r>
            <a:endParaRPr b="1" sz="16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778" name="Google Shape;2778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950" y="1457863"/>
            <a:ext cx="31432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18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84" name="Google Shape;2784;p189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2785" name="Google Shape;2785;p189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Viewchild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2786" name="Google Shape;2786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787" name="Google Shape;2787;p189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19.0-Viewchild-solution</a:t>
            </a:r>
            <a:endParaRPr/>
          </a:p>
        </p:txBody>
      </p:sp>
      <p:pic>
        <p:nvPicPr>
          <p:cNvPr id="2788" name="Google Shape;2788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8125"/>
            <a:ext cx="5668454" cy="28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450" y="2153543"/>
            <a:ext cx="2834199" cy="4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1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95" name="Google Shape;2795;p190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types enum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19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01" name="Google Shape;2801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Google Shape;2802;p19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803" name="Google Shape;2803;p191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types enum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04" name="Google Shape;2804;p191"/>
          <p:cNvSpPr txBox="1"/>
          <p:nvPr/>
        </p:nvSpPr>
        <p:spPr>
          <a:xfrm>
            <a:off x="946850" y="1811500"/>
            <a:ext cx="796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 Angular vous pouvez utiliser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des types énumérés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créer un type enum :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05" name="Google Shape;2805;p191"/>
          <p:cNvSpPr txBox="1"/>
          <p:nvPr/>
        </p:nvSpPr>
        <p:spPr>
          <a:xfrm>
            <a:off x="2365325" y="2729375"/>
            <a:ext cx="48600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ng g enum {nomDeVotreEnum}</a:t>
            </a:r>
            <a:endParaRPr/>
          </a:p>
        </p:txBody>
      </p:sp>
      <p:sp>
        <p:nvSpPr>
          <p:cNvPr id="2806" name="Google Shape;2806;p191"/>
          <p:cNvSpPr txBox="1"/>
          <p:nvPr/>
        </p:nvSpPr>
        <p:spPr>
          <a:xfrm>
            <a:off x="5835725" y="3730800"/>
            <a:ext cx="2154600" cy="1369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enum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Couleur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Rouge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"Rouge"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Bleu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"Bleu"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Vert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"Vert"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Gris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"Gris"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Jaune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"Jaune"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07" name="Google Shape;2807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725" y="3445050"/>
            <a:ext cx="8382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8" name="Google Shape;2808;p191"/>
          <p:cNvSpPr txBox="1"/>
          <p:nvPr/>
        </p:nvSpPr>
        <p:spPr>
          <a:xfrm>
            <a:off x="3061175" y="3578400"/>
            <a:ext cx="2698200" cy="646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couleur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couleur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Couleur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Jaune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09" name="Google Shape;2809;p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1175" y="3297413"/>
            <a:ext cx="1428750" cy="27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0" name="Google Shape;2810;p191"/>
          <p:cNvCxnSpPr>
            <a:stCxn id="2811" idx="1"/>
            <a:endCxn id="2805" idx="1"/>
          </p:cNvCxnSpPr>
          <p:nvPr/>
        </p:nvCxnSpPr>
        <p:spPr>
          <a:xfrm flipH="1" rot="10800000">
            <a:off x="587521" y="2975550"/>
            <a:ext cx="1777800" cy="1737900"/>
          </a:xfrm>
          <a:prstGeom prst="curvedConnector3">
            <a:avLst>
              <a:gd fmla="val -1339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11" name="Google Shape;2811;p191"/>
          <p:cNvSpPr txBox="1"/>
          <p:nvPr/>
        </p:nvSpPr>
        <p:spPr>
          <a:xfrm>
            <a:off x="587521" y="4344000"/>
            <a:ext cx="494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Cette commande va générer le fichier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src/app/{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nomDeVotreEnum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}.ts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12" name="Google Shape;2812;p191"/>
          <p:cNvSpPr txBox="1"/>
          <p:nvPr/>
        </p:nvSpPr>
        <p:spPr>
          <a:xfrm>
            <a:off x="5095175" y="575800"/>
            <a:ext cx="368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Cette commande peut être 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abrégée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g e {nomDeVotreEnum}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813" name="Google Shape;2813;p191"/>
          <p:cNvCxnSpPr>
            <a:stCxn id="2812" idx="3"/>
            <a:endCxn id="2805" idx="3"/>
          </p:cNvCxnSpPr>
          <p:nvPr/>
        </p:nvCxnSpPr>
        <p:spPr>
          <a:xfrm flipH="1">
            <a:off x="7225475" y="914350"/>
            <a:ext cx="1550100" cy="2061300"/>
          </a:xfrm>
          <a:prstGeom prst="curvedConnector3">
            <a:avLst>
              <a:gd fmla="val -1536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9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19" name="Google Shape;2819;p192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Formulaires et validation</a:t>
            </a:r>
            <a:endParaRPr sz="504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19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25" name="Google Shape;2825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826" name="Google Shape;2826;p193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827" name="Google Shape;2827;p193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Explications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28" name="Google Shape;2828;p193"/>
          <p:cNvSpPr txBox="1"/>
          <p:nvPr/>
        </p:nvSpPr>
        <p:spPr>
          <a:xfrm>
            <a:off x="946850" y="1811500"/>
            <a:ext cx="796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 Angular, il existe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 u="sng">
                <a:solidFill>
                  <a:srgbClr val="85E89D"/>
                </a:solidFill>
                <a:latin typeface="Maven Pro"/>
                <a:ea typeface="Maven Pro"/>
                <a:cs typeface="Maven Pro"/>
                <a:sym typeface="Maven Pro"/>
              </a:rPr>
              <a:t>deux manières différentes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réaliser des formulaires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829" name="Google Shape;2829;p193"/>
          <p:cNvCxnSpPr/>
          <p:nvPr/>
        </p:nvCxnSpPr>
        <p:spPr>
          <a:xfrm>
            <a:off x="4602350" y="2764325"/>
            <a:ext cx="9900" cy="218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0" name="Google Shape;2830;p193"/>
          <p:cNvCxnSpPr/>
          <p:nvPr/>
        </p:nvCxnSpPr>
        <p:spPr>
          <a:xfrm>
            <a:off x="4701100" y="2764325"/>
            <a:ext cx="9900" cy="218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1" name="Google Shape;2831;p193"/>
          <p:cNvCxnSpPr/>
          <p:nvPr/>
        </p:nvCxnSpPr>
        <p:spPr>
          <a:xfrm>
            <a:off x="4651713" y="2764325"/>
            <a:ext cx="9900" cy="2189100"/>
          </a:xfrm>
          <a:prstGeom prst="straightConnector1">
            <a:avLst/>
          </a:prstGeom>
          <a:noFill/>
          <a:ln cap="flat" cmpd="sng" w="19050">
            <a:solidFill>
              <a:srgbClr val="9ECB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2" name="Google Shape;2832;p193"/>
          <p:cNvSpPr txBox="1"/>
          <p:nvPr/>
        </p:nvSpPr>
        <p:spPr>
          <a:xfrm>
            <a:off x="1558300" y="2571750"/>
            <a:ext cx="26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 u="sng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Template Driven</a:t>
            </a:r>
            <a:endParaRPr b="1" sz="2000" u="sng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33" name="Google Shape;2833;p193"/>
          <p:cNvSpPr txBox="1"/>
          <p:nvPr/>
        </p:nvSpPr>
        <p:spPr>
          <a:xfrm>
            <a:off x="5219275" y="2571750"/>
            <a:ext cx="26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Reactive Forms</a:t>
            </a:r>
            <a:endParaRPr b="1" sz="20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34" name="Google Shape;2834;p193"/>
          <p:cNvSpPr txBox="1"/>
          <p:nvPr/>
        </p:nvSpPr>
        <p:spPr>
          <a:xfrm>
            <a:off x="725875" y="3011800"/>
            <a:ext cx="3787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 </a:t>
            </a:r>
            <a:r>
              <a:rPr b="1" lang="fr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FormsModule</a:t>
            </a:r>
            <a:endParaRPr b="1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Basé sur les directives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logique est mélangée au template (.html)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35" name="Google Shape;2835;p193"/>
          <p:cNvSpPr txBox="1"/>
          <p:nvPr/>
        </p:nvSpPr>
        <p:spPr>
          <a:xfrm>
            <a:off x="4900425" y="3011800"/>
            <a:ext cx="3826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 </a:t>
            </a:r>
            <a:r>
              <a:rPr b="1"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ReactiveFormsModule</a:t>
            </a:r>
            <a:endParaRPr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Défini dans la class du composant (.ts)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Enlève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la partie logique du 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template (.html)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Plus facile à utiliser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36" name="Google Shape;2836;p193"/>
          <p:cNvSpPr txBox="1"/>
          <p:nvPr/>
        </p:nvSpPr>
        <p:spPr>
          <a:xfrm>
            <a:off x="4837050" y="4718225"/>
            <a:ext cx="36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👍🏼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Choix recommandé pour les nouvelles applis 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37" name="Google Shape;2837;p193"/>
          <p:cNvSpPr txBox="1"/>
          <p:nvPr/>
        </p:nvSpPr>
        <p:spPr>
          <a:xfrm>
            <a:off x="86800" y="4718225"/>
            <a:ext cx="36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⌛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Méthode plus historique, proche d’AngularJS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38" name="Google Shape;2838;p193"/>
          <p:cNvPicPr preferRelativeResize="0"/>
          <p:nvPr/>
        </p:nvPicPr>
        <p:blipFill rotWithShape="1">
          <a:blip r:embed="rId4">
            <a:alphaModFix/>
          </a:blip>
          <a:srcRect b="10602" l="0" r="3269" t="0"/>
          <a:stretch/>
        </p:blipFill>
        <p:spPr>
          <a:xfrm>
            <a:off x="3810150" y="4444075"/>
            <a:ext cx="605700" cy="61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39" name="Google Shape;2839;p193"/>
          <p:cNvSpPr txBox="1"/>
          <p:nvPr/>
        </p:nvSpPr>
        <p:spPr>
          <a:xfrm>
            <a:off x="3510250" y="278050"/>
            <a:ext cx="477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⚠️Dans les deux cas, pensez à importer le module nécessaire !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⚠️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→ Sinon… bah ça marche pô !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840" name="Google Shape;2840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405850" y="-243975"/>
            <a:ext cx="2868750" cy="22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9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46" name="Google Shape;2846;p194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Formulaires et validation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-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fr" sz="504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⌛</a:t>
            </a:r>
            <a:r>
              <a:rPr lang="fr" sz="504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Template Driven Forms</a:t>
            </a:r>
            <a:endParaRPr sz="504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19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52" name="Google Shape;2852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853" name="Google Shape;2853;p19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854" name="Google Shape;2854;p195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Template Driven Forms - Syntaxe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55" name="Google Shape;2855;p195"/>
          <p:cNvSpPr txBox="1"/>
          <p:nvPr/>
        </p:nvSpPr>
        <p:spPr>
          <a:xfrm>
            <a:off x="2346100" y="2146813"/>
            <a:ext cx="540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=&gt; Pour déclarer une référence sur un formulaire (#f est une exemple)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56" name="Google Shape;2856;p195"/>
          <p:cNvSpPr txBox="1"/>
          <p:nvPr/>
        </p:nvSpPr>
        <p:spPr>
          <a:xfrm>
            <a:off x="1079800" y="4082000"/>
            <a:ext cx="4800000" cy="692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="ngForm"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(ngSubmit)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onSubmit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="submit"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Envoyer !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7" name="Google Shape;2857;p195"/>
          <p:cNvSpPr txBox="1"/>
          <p:nvPr/>
        </p:nvSpPr>
        <p:spPr>
          <a:xfrm>
            <a:off x="1107900" y="2217750"/>
            <a:ext cx="11592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="ngForm"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8" name="Google Shape;2858;p195"/>
          <p:cNvSpPr txBox="1"/>
          <p:nvPr/>
        </p:nvSpPr>
        <p:spPr>
          <a:xfrm>
            <a:off x="1060275" y="3016675"/>
            <a:ext cx="11592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9" name="Google Shape;2859;p195"/>
          <p:cNvSpPr txBox="1"/>
          <p:nvPr/>
        </p:nvSpPr>
        <p:spPr>
          <a:xfrm>
            <a:off x="2346100" y="2947213"/>
            <a:ext cx="540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=&gt; JSON avec les valeurs de tous les champs du formulaire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60" name="Google Shape;2860;p195"/>
          <p:cNvSpPr txBox="1"/>
          <p:nvPr/>
        </p:nvSpPr>
        <p:spPr>
          <a:xfrm>
            <a:off x="3861275" y="576150"/>
            <a:ext cx="477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Une bonne partie du code est faire dans le template(.html) comme on l’a dit avant !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861" name="Google Shape;2861;p195"/>
          <p:cNvSpPr/>
          <p:nvPr/>
        </p:nvSpPr>
        <p:spPr>
          <a:xfrm>
            <a:off x="6245325" y="1101825"/>
            <a:ext cx="2536525" cy="3304500"/>
          </a:xfrm>
          <a:custGeom>
            <a:rect b="b" l="l" r="r" t="t"/>
            <a:pathLst>
              <a:path extrusionOk="0" h="132180" w="101461">
                <a:moveTo>
                  <a:pt x="82491" y="0"/>
                </a:moveTo>
                <a:cubicBezTo>
                  <a:pt x="85290" y="6717"/>
                  <a:pt x="94136" y="8906"/>
                  <a:pt x="98872" y="14431"/>
                </a:cubicBezTo>
                <a:cubicBezTo>
                  <a:pt x="102055" y="18144"/>
                  <a:pt x="102013" y="24580"/>
                  <a:pt x="100043" y="29057"/>
                </a:cubicBezTo>
                <a:cubicBezTo>
                  <a:pt x="92261" y="46740"/>
                  <a:pt x="63963" y="49107"/>
                  <a:pt x="55969" y="66695"/>
                </a:cubicBezTo>
                <a:cubicBezTo>
                  <a:pt x="48393" y="83362"/>
                  <a:pt x="61901" y="105927"/>
                  <a:pt x="52264" y="121494"/>
                </a:cubicBezTo>
                <a:cubicBezTo>
                  <a:pt x="42936" y="136562"/>
                  <a:pt x="17722" y="131245"/>
                  <a:pt x="0" y="131245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2" name="Google Shape;662;p34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Langages Acceptés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9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67" name="Google Shape;2867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19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869" name="Google Shape;2869;p196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Template Driven Forms - Syntaxe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70" name="Google Shape;2870;p196"/>
          <p:cNvSpPr txBox="1"/>
          <p:nvPr/>
        </p:nvSpPr>
        <p:spPr>
          <a:xfrm>
            <a:off x="2029200" y="1929713"/>
            <a:ext cx="540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=&gt; Le binding d’un contrôle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71" name="Google Shape;2871;p196"/>
          <p:cNvSpPr txBox="1"/>
          <p:nvPr/>
        </p:nvSpPr>
        <p:spPr>
          <a:xfrm>
            <a:off x="94075" y="3602275"/>
            <a:ext cx="29619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="firstname"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ngModel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2" name="Google Shape;2872;p196"/>
          <p:cNvSpPr txBox="1"/>
          <p:nvPr/>
        </p:nvSpPr>
        <p:spPr>
          <a:xfrm>
            <a:off x="1200550" y="1999025"/>
            <a:ext cx="7692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ngModel</a:t>
            </a:r>
            <a:endParaRPr sz="11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3" name="Google Shape;2873;p196"/>
          <p:cNvSpPr txBox="1"/>
          <p:nvPr/>
        </p:nvSpPr>
        <p:spPr>
          <a:xfrm>
            <a:off x="1200550" y="2495000"/>
            <a:ext cx="5826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4" name="Google Shape;2874;p196"/>
          <p:cNvSpPr txBox="1"/>
          <p:nvPr/>
        </p:nvSpPr>
        <p:spPr>
          <a:xfrm>
            <a:off x="2064500" y="2400438"/>
            <a:ext cx="540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=&gt; Associe un contrôle au champ (obligatoire avec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ngModel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75" name="Google Shape;2875;p196"/>
          <p:cNvSpPr txBox="1"/>
          <p:nvPr/>
        </p:nvSpPr>
        <p:spPr>
          <a:xfrm>
            <a:off x="94075" y="4276325"/>
            <a:ext cx="39174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="lastName"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[ngModel]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6" name="Google Shape;2876;p196"/>
          <p:cNvSpPr txBox="1"/>
          <p:nvPr/>
        </p:nvSpPr>
        <p:spPr>
          <a:xfrm>
            <a:off x="3818225" y="3602275"/>
            <a:ext cx="43737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="postalCode"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[(ngModel)]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postalCode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7" name="Google Shape;2877;p196"/>
          <p:cNvSpPr txBox="1"/>
          <p:nvPr/>
        </p:nvSpPr>
        <p:spPr>
          <a:xfrm>
            <a:off x="31450" y="3164575"/>
            <a:ext cx="36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Exemple 1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binding </a:t>
            </a:r>
            <a:r>
              <a:rPr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👀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View → </a:t>
            </a:r>
            <a:r>
              <a:rPr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⚙️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Model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78" name="Google Shape;2878;p196"/>
          <p:cNvSpPr txBox="1"/>
          <p:nvPr/>
        </p:nvSpPr>
        <p:spPr>
          <a:xfrm>
            <a:off x="71800" y="3947425"/>
            <a:ext cx="54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Exemple 2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binding </a:t>
            </a:r>
            <a:r>
              <a:rPr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⚙️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Model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→ </a:t>
            </a:r>
            <a:r>
              <a:rPr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👀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View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79" name="Google Shape;2879;p196"/>
          <p:cNvSpPr txBox="1"/>
          <p:nvPr/>
        </p:nvSpPr>
        <p:spPr>
          <a:xfrm>
            <a:off x="3818225" y="3164575"/>
            <a:ext cx="32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Exemple 3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binding bi-directionnel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19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85" name="Google Shape;2885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886" name="Google Shape;2886;p19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887" name="Google Shape;2887;p197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Template Driven Forms - Syntaxe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88" name="Google Shape;2888;p197"/>
          <p:cNvSpPr txBox="1"/>
          <p:nvPr/>
        </p:nvSpPr>
        <p:spPr>
          <a:xfrm>
            <a:off x="2029200" y="1929713"/>
            <a:ext cx="540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=&gt; Permet de regrouper des contrôles dans un sous-objet (optionnel)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89" name="Google Shape;2889;p197"/>
          <p:cNvSpPr txBox="1"/>
          <p:nvPr/>
        </p:nvSpPr>
        <p:spPr>
          <a:xfrm>
            <a:off x="502150" y="1999025"/>
            <a:ext cx="12285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ngModelGroup</a:t>
            </a:r>
            <a:endParaRPr sz="11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90" name="Google Shape;2890;p197"/>
          <p:cNvSpPr txBox="1"/>
          <p:nvPr/>
        </p:nvSpPr>
        <p:spPr>
          <a:xfrm>
            <a:off x="502150" y="2784300"/>
            <a:ext cx="3887700" cy="1708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ngModelGroup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="address"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ngModel 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="street"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ngModelGroup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="address"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ngModel 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="postalCode"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ngModelGroup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="address"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ngModel 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="city"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91" name="Google Shape;2891;p197"/>
          <p:cNvPicPr preferRelativeResize="0"/>
          <p:nvPr/>
        </p:nvPicPr>
        <p:blipFill rotWithShape="1">
          <a:blip r:embed="rId4">
            <a:alphaModFix/>
          </a:blip>
          <a:srcRect b="8692" l="2989" r="4168" t="0"/>
          <a:stretch/>
        </p:blipFill>
        <p:spPr>
          <a:xfrm>
            <a:off x="6654950" y="134475"/>
            <a:ext cx="1759800" cy="138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1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97" name="Google Shape;2897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p19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899" name="Google Shape;2899;p198"/>
          <p:cNvSpPr txBox="1"/>
          <p:nvPr/>
        </p:nvSpPr>
        <p:spPr>
          <a:xfrm>
            <a:off x="919850" y="1444925"/>
            <a:ext cx="769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Template Driven Forms -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états d’un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contrôleur (ou groupe)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00" name="Google Shape;2900;p198"/>
          <p:cNvSpPr txBox="1"/>
          <p:nvPr/>
        </p:nvSpPr>
        <p:spPr>
          <a:xfrm>
            <a:off x="951725" y="2305125"/>
            <a:ext cx="7372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control.pristine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L’utilisateur n’a pas interagi avec le contrôle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control.dirty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L’utilisateur a déjà interagi avec le contrôle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control.valid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Le contrôle est valide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control.invalid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Le contrôle n’est pas valide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control.touched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Le contrôle a perdu le focus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control.untouched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Le contrôle n’a pas encore perdu le focus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01" name="Google Shape;2901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7750" y="209800"/>
            <a:ext cx="1473600" cy="117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902" name="Google Shape;2902;p198"/>
          <p:cNvSpPr txBox="1"/>
          <p:nvPr/>
        </p:nvSpPr>
        <p:spPr>
          <a:xfrm>
            <a:off x="3953900" y="136675"/>
            <a:ext cx="287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“Allez hop ! On va 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contrôler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tout ça !”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19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08" name="Google Shape;2908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09" name="Google Shape;2909;p19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910" name="Google Shape;2910;p199"/>
          <p:cNvSpPr txBox="1"/>
          <p:nvPr/>
        </p:nvSpPr>
        <p:spPr>
          <a:xfrm>
            <a:off x="919850" y="1444925"/>
            <a:ext cx="769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Template Driven Forms - Validation -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CSS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11" name="Google Shape;2911;p199"/>
          <p:cNvSpPr txBox="1"/>
          <p:nvPr/>
        </p:nvSpPr>
        <p:spPr>
          <a:xfrm>
            <a:off x="951725" y="2305125"/>
            <a:ext cx="7372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Plusieurs classes CSS sont ajoutées AUTOMATIQUEMENT par Angular sur les champs en fonction de leur état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.ng-valid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/ 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.ng-invalid</a:t>
            </a:r>
            <a:endParaRPr b="1" sz="20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.ng-pristine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/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 .ng-dirty</a:t>
            </a:r>
            <a:endParaRPr b="1" sz="20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.ng-touched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/ 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.ng-untouched</a:t>
            </a:r>
            <a:endParaRPr b="1" sz="20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12" name="Google Shape;2912;p199"/>
          <p:cNvSpPr txBox="1"/>
          <p:nvPr/>
        </p:nvSpPr>
        <p:spPr>
          <a:xfrm>
            <a:off x="4572000" y="4402625"/>
            <a:ext cx="287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C’est un peu comme si Angular ajoutait des SKIN sur les champs de saisie !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913" name="Google Shape;2913;p199"/>
          <p:cNvCxnSpPr>
            <a:stCxn id="2912" idx="0"/>
          </p:cNvCxnSpPr>
          <p:nvPr/>
        </p:nvCxnSpPr>
        <p:spPr>
          <a:xfrm flipH="1" rot="5400000">
            <a:off x="5315850" y="3708275"/>
            <a:ext cx="663300" cy="7254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p20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19" name="Google Shape;291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20" name="Google Shape;2920;p200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921" name="Google Shape;2921;p200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Template Driven Forms - Validation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22" name="Google Shape;2922;p200"/>
          <p:cNvSpPr txBox="1"/>
          <p:nvPr/>
        </p:nvSpPr>
        <p:spPr>
          <a:xfrm>
            <a:off x="951725" y="1924125"/>
            <a:ext cx="737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un groupe de contrôles ou un contrôle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control.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valid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/ 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control.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invalid</a:t>
            </a:r>
            <a:endParaRPr b="1" sz="20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control.errors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23" name="Google Shape;2923;p200"/>
          <p:cNvSpPr txBox="1"/>
          <p:nvPr/>
        </p:nvSpPr>
        <p:spPr>
          <a:xfrm>
            <a:off x="921025" y="2993100"/>
            <a:ext cx="73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Exemples :</a:t>
            </a:r>
            <a:endParaRPr b="1" sz="20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24" name="Google Shape;2924;p200"/>
          <p:cNvSpPr txBox="1"/>
          <p:nvPr/>
        </p:nvSpPr>
        <p:spPr>
          <a:xfrm>
            <a:off x="1045075" y="3437175"/>
            <a:ext cx="8271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valid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5" name="Google Shape;2925;p200"/>
          <p:cNvSpPr txBox="1"/>
          <p:nvPr/>
        </p:nvSpPr>
        <p:spPr>
          <a:xfrm>
            <a:off x="1045075" y="3916225"/>
            <a:ext cx="19680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errors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.minlength</a:t>
            </a:r>
            <a:endParaRPr sz="1100">
              <a:solidFill>
                <a:srgbClr val="FAFBFC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6" name="Google Shape;2926;p200"/>
          <p:cNvSpPr txBox="1"/>
          <p:nvPr/>
        </p:nvSpPr>
        <p:spPr>
          <a:xfrm>
            <a:off x="1532600" y="4700750"/>
            <a:ext cx="19680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errors?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.minlength</a:t>
            </a:r>
            <a:endParaRPr sz="1100">
              <a:solidFill>
                <a:srgbClr val="FAFBFC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7" name="Google Shape;2927;p200"/>
          <p:cNvSpPr txBox="1"/>
          <p:nvPr/>
        </p:nvSpPr>
        <p:spPr>
          <a:xfrm>
            <a:off x="74425" y="4637975"/>
            <a:ext cx="151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Astuce :</a:t>
            </a:r>
            <a:endParaRPr/>
          </a:p>
        </p:txBody>
      </p:sp>
      <p:sp>
        <p:nvSpPr>
          <p:cNvPr id="2928" name="Google Shape;2928;p200"/>
          <p:cNvSpPr txBox="1"/>
          <p:nvPr/>
        </p:nvSpPr>
        <p:spPr>
          <a:xfrm>
            <a:off x="4635375" y="92800"/>
            <a:ext cx="287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“control” peut être la référence de votre 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contrôleur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929" name="Google Shape;2929;p200"/>
          <p:cNvCxnSpPr>
            <a:stCxn id="2928" idx="3"/>
          </p:cNvCxnSpPr>
          <p:nvPr/>
        </p:nvCxnSpPr>
        <p:spPr>
          <a:xfrm flipH="1">
            <a:off x="5250675" y="431350"/>
            <a:ext cx="2261100" cy="2172000"/>
          </a:xfrm>
          <a:prstGeom prst="curvedConnector3">
            <a:avLst>
              <a:gd fmla="val -4878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20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35" name="Google Shape;2935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36" name="Google Shape;2936;p20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937" name="Google Shape;2937;p201"/>
          <p:cNvSpPr txBox="1"/>
          <p:nvPr/>
        </p:nvSpPr>
        <p:spPr>
          <a:xfrm>
            <a:off x="919850" y="1444925"/>
            <a:ext cx="769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Template Driven Forms - Validation - Exemple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38" name="Google Shape;2938;p201"/>
          <p:cNvSpPr txBox="1"/>
          <p:nvPr/>
        </p:nvSpPr>
        <p:spPr>
          <a:xfrm>
            <a:off x="1072575" y="2493750"/>
            <a:ext cx="6786600" cy="1031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="password"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="password"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ngModel #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="ngModel"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[hidden]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errors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?.required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="help-block"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Ce champ est obligatoire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9" name="Google Shape;2939;p201"/>
          <p:cNvSpPr txBox="1"/>
          <p:nvPr/>
        </p:nvSpPr>
        <p:spPr>
          <a:xfrm>
            <a:off x="1072575" y="3921225"/>
            <a:ext cx="546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La balise &lt;div&gt; ne s’affichera </a:t>
            </a:r>
            <a:r>
              <a:rPr b="1" lang="fr" sz="19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QUE</a:t>
            </a:r>
            <a:r>
              <a:rPr lang="fr" sz="19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si l’utilisateur n’a rien saisi dans le champ </a:t>
            </a:r>
            <a:r>
              <a:rPr lang="fr" sz="1900" u="sng">
                <a:solidFill>
                  <a:srgbClr val="9ECBFF"/>
                </a:solidFill>
                <a:latin typeface="Caveat"/>
                <a:ea typeface="Caveat"/>
                <a:cs typeface="Caveat"/>
                <a:sym typeface="Caveat"/>
              </a:rPr>
              <a:t>password</a:t>
            </a:r>
            <a:endParaRPr sz="1900" u="sng">
              <a:solidFill>
                <a:srgbClr val="9ECB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940" name="Google Shape;2940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850" y="155725"/>
            <a:ext cx="2261100" cy="127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Google Shape;2945;p20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46" name="Google Shape;2946;p202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Formulaires et validation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-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👍🏼Reactive forms</a:t>
            </a:r>
            <a:endParaRPr sz="504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203"/>
          <p:cNvSpPr txBox="1"/>
          <p:nvPr/>
        </p:nvSpPr>
        <p:spPr>
          <a:xfrm>
            <a:off x="897200" y="1905150"/>
            <a:ext cx="7372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utiliser les Reactive Forme on va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Faire référence au modèle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notre formulaire avec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Mapper les contrôles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des champs avec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Exemple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52" name="Google Shape;2952;p20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53" name="Google Shape;2953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54" name="Google Shape;2954;p203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955" name="Google Shape;2955;p203"/>
          <p:cNvSpPr txBox="1"/>
          <p:nvPr/>
        </p:nvSpPr>
        <p:spPr>
          <a:xfrm>
            <a:off x="919850" y="1444925"/>
            <a:ext cx="595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Reactive Forms - Syntaxe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56" name="Google Shape;2956;p203"/>
          <p:cNvSpPr txBox="1"/>
          <p:nvPr/>
        </p:nvSpPr>
        <p:spPr>
          <a:xfrm>
            <a:off x="7761500" y="2282900"/>
            <a:ext cx="9411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formGroup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7" name="Google Shape;2957;p203"/>
          <p:cNvSpPr txBox="1"/>
          <p:nvPr/>
        </p:nvSpPr>
        <p:spPr>
          <a:xfrm>
            <a:off x="6052100" y="2636900"/>
            <a:ext cx="14871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formControlName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8" name="Google Shape;2958;p203"/>
          <p:cNvSpPr txBox="1"/>
          <p:nvPr/>
        </p:nvSpPr>
        <p:spPr>
          <a:xfrm>
            <a:off x="960025" y="3410475"/>
            <a:ext cx="6154500" cy="15393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[formGroup]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editForm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="text"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formControlName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="firstname"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[hidden]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editForm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controls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.firstname.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valid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="submit"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[disabled]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editForm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valid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Modifier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9" name="Google Shape;2959;p203"/>
          <p:cNvSpPr/>
          <p:nvPr/>
        </p:nvSpPr>
        <p:spPr>
          <a:xfrm>
            <a:off x="1555250" y="3495625"/>
            <a:ext cx="916500" cy="1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03"/>
          <p:cNvSpPr/>
          <p:nvPr/>
        </p:nvSpPr>
        <p:spPr>
          <a:xfrm>
            <a:off x="2682700" y="3681025"/>
            <a:ext cx="1315200" cy="1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03"/>
          <p:cNvSpPr txBox="1"/>
          <p:nvPr/>
        </p:nvSpPr>
        <p:spPr>
          <a:xfrm>
            <a:off x="4635375" y="92800"/>
            <a:ext cx="287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Moins de choses se passent dans le template ! On va voir ce qu’il y’a dans la classe dans un instant ! 😉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962" name="Google Shape;2962;p203"/>
          <p:cNvCxnSpPr>
            <a:stCxn id="2961" idx="3"/>
            <a:endCxn id="2955" idx="3"/>
          </p:cNvCxnSpPr>
          <p:nvPr/>
        </p:nvCxnSpPr>
        <p:spPr>
          <a:xfrm flipH="1">
            <a:off x="6874275" y="554500"/>
            <a:ext cx="637500" cy="1167600"/>
          </a:xfrm>
          <a:prstGeom prst="curvedConnector3">
            <a:avLst>
              <a:gd fmla="val -37353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204"/>
          <p:cNvSpPr txBox="1"/>
          <p:nvPr/>
        </p:nvSpPr>
        <p:spPr>
          <a:xfrm>
            <a:off x="2325675" y="1924650"/>
            <a:ext cx="612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=&gt; Sert à déclarer une référence sur un modèle de formulaire “editForm”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68" name="Google Shape;2968;p2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69" name="Google Shape;2969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p204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971" name="Google Shape;2971;p204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Reactive Forms - Syntaxe - Détails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72" name="Google Shape;2972;p204"/>
          <p:cNvSpPr txBox="1"/>
          <p:nvPr/>
        </p:nvSpPr>
        <p:spPr>
          <a:xfrm>
            <a:off x="258825" y="1993950"/>
            <a:ext cx="20481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[formGroup]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editForm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3" name="Google Shape;2973;p204"/>
          <p:cNvSpPr txBox="1"/>
          <p:nvPr/>
        </p:nvSpPr>
        <p:spPr>
          <a:xfrm>
            <a:off x="258825" y="3550800"/>
            <a:ext cx="2724900" cy="692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[formGroup]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editForm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4" name="Google Shape;2974;p204"/>
          <p:cNvSpPr txBox="1"/>
          <p:nvPr/>
        </p:nvSpPr>
        <p:spPr>
          <a:xfrm>
            <a:off x="214925" y="3020175"/>
            <a:ext cx="73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Exemple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75" name="Google Shape;2975;p204"/>
          <p:cNvSpPr txBox="1"/>
          <p:nvPr/>
        </p:nvSpPr>
        <p:spPr>
          <a:xfrm>
            <a:off x="3861275" y="4075950"/>
            <a:ext cx="414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Dans la classe (fichier .ts) de notre composant, on va alors avoir une variable 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s'appelant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“editForm” qui va contenir les infos de notre formulaire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976" name="Google Shape;2976;p204"/>
          <p:cNvCxnSpPr>
            <a:stCxn id="2975" idx="0"/>
            <a:endCxn id="2967" idx="2"/>
          </p:cNvCxnSpPr>
          <p:nvPr/>
        </p:nvCxnSpPr>
        <p:spPr>
          <a:xfrm flipH="1" rot="5400000">
            <a:off x="4986275" y="3127050"/>
            <a:ext cx="1350900" cy="546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977" name="Google Shape;2977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100" y="178500"/>
            <a:ext cx="1982700" cy="109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205"/>
          <p:cNvSpPr txBox="1"/>
          <p:nvPr/>
        </p:nvSpPr>
        <p:spPr>
          <a:xfrm>
            <a:off x="2935725" y="1924638"/>
            <a:ext cx="612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=&gt; Sert à faire le binding d’un contrôle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83" name="Google Shape;2983;p20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84" name="Google Shape;298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85" name="Google Shape;2985;p20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2986" name="Google Shape;2986;p205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Reactive Forms - Syntaxe - Détails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87" name="Google Shape;2987;p205"/>
          <p:cNvSpPr txBox="1"/>
          <p:nvPr/>
        </p:nvSpPr>
        <p:spPr>
          <a:xfrm>
            <a:off x="258825" y="1993950"/>
            <a:ext cx="26103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formControlName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="firstname"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8" name="Google Shape;2988;p205"/>
          <p:cNvSpPr txBox="1"/>
          <p:nvPr/>
        </p:nvSpPr>
        <p:spPr>
          <a:xfrm>
            <a:off x="258825" y="3512775"/>
            <a:ext cx="4753200" cy="15393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[formGroup]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editForm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formControlName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="id"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formControlName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="firstname"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formGroupName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="address"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9" name="Google Shape;2989;p205"/>
          <p:cNvSpPr txBox="1"/>
          <p:nvPr/>
        </p:nvSpPr>
        <p:spPr>
          <a:xfrm>
            <a:off x="214925" y="3020175"/>
            <a:ext cx="73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Exemple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90" name="Google Shape;2990;p205"/>
          <p:cNvSpPr txBox="1"/>
          <p:nvPr/>
        </p:nvSpPr>
        <p:spPr>
          <a:xfrm>
            <a:off x="4345175" y="2893850"/>
            <a:ext cx="414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On va voir après comment on se sert de ça dans le détail de la classe (fichier .ts)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991" name="Google Shape;2991;p205"/>
          <p:cNvCxnSpPr>
            <a:stCxn id="2990" idx="0"/>
            <a:endCxn id="2982" idx="2"/>
          </p:cNvCxnSpPr>
          <p:nvPr/>
        </p:nvCxnSpPr>
        <p:spPr>
          <a:xfrm flipH="1" rot="5400000">
            <a:off x="5970425" y="2445200"/>
            <a:ext cx="476700" cy="4206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992" name="Google Shape;2992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100" y="178500"/>
            <a:ext cx="1982700" cy="109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9" name="Google Shape;669;p3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670" name="Google Shape;670;p35"/>
          <p:cNvSpPr txBox="1"/>
          <p:nvPr/>
        </p:nvSpPr>
        <p:spPr>
          <a:xfrm>
            <a:off x="996050" y="1444925"/>
            <a:ext cx="48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Langages acceptés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1" name="Google Shape;671;p35"/>
          <p:cNvSpPr txBox="1"/>
          <p:nvPr/>
        </p:nvSpPr>
        <p:spPr>
          <a:xfrm>
            <a:off x="921025" y="2046125"/>
            <a:ext cx="4787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 u="sng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TypeScript</a:t>
            </a:r>
            <a:endParaRPr b="1" sz="2200" u="sng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→ES2018+</a:t>
            </a:r>
            <a:endParaRPr b="1"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types (optionnels)</a:t>
            </a:r>
            <a:endParaRPr b="1"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annotations</a:t>
            </a:r>
            <a:endParaRPr b="1"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72" name="Google Shape;672;p35"/>
          <p:cNvSpPr txBox="1"/>
          <p:nvPr/>
        </p:nvSpPr>
        <p:spPr>
          <a:xfrm>
            <a:off x="5128150" y="2046125"/>
            <a:ext cx="1926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Javascript</a:t>
            </a:r>
            <a:endParaRPr b="1" sz="22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ES6</a:t>
            </a:r>
            <a:endParaRPr b="1"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ES5</a:t>
            </a:r>
            <a:endParaRPr b="1"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73" name="Google Shape;673;p35"/>
          <p:cNvSpPr txBox="1"/>
          <p:nvPr/>
        </p:nvSpPr>
        <p:spPr>
          <a:xfrm>
            <a:off x="4483275" y="3793725"/>
            <a:ext cx="88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Dart</a:t>
            </a:r>
            <a:endParaRPr b="1" sz="22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74" name="Google Shape;674;p35"/>
          <p:cNvSpPr/>
          <p:nvPr/>
        </p:nvSpPr>
        <p:spPr>
          <a:xfrm>
            <a:off x="3111882" y="2295153"/>
            <a:ext cx="151800" cy="155700"/>
          </a:xfrm>
          <a:prstGeom prst="ellipse">
            <a:avLst/>
          </a:prstGeom>
          <a:solidFill>
            <a:srgbClr val="9EC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5"/>
          <p:cNvSpPr/>
          <p:nvPr/>
        </p:nvSpPr>
        <p:spPr>
          <a:xfrm>
            <a:off x="3382852" y="2096099"/>
            <a:ext cx="82800" cy="84900"/>
          </a:xfrm>
          <a:prstGeom prst="ellipse">
            <a:avLst/>
          </a:prstGeom>
          <a:solidFill>
            <a:srgbClr val="9EC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5"/>
          <p:cNvSpPr/>
          <p:nvPr/>
        </p:nvSpPr>
        <p:spPr>
          <a:xfrm>
            <a:off x="696388" y="2691619"/>
            <a:ext cx="383700" cy="393600"/>
          </a:xfrm>
          <a:prstGeom prst="ellipse">
            <a:avLst/>
          </a:prstGeom>
          <a:solidFill>
            <a:srgbClr val="9EC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5"/>
          <p:cNvSpPr/>
          <p:nvPr/>
        </p:nvSpPr>
        <p:spPr>
          <a:xfrm>
            <a:off x="921019" y="3350697"/>
            <a:ext cx="151800" cy="155700"/>
          </a:xfrm>
          <a:prstGeom prst="ellipse">
            <a:avLst/>
          </a:prstGeom>
          <a:solidFill>
            <a:srgbClr val="9EC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5"/>
          <p:cNvSpPr/>
          <p:nvPr/>
        </p:nvSpPr>
        <p:spPr>
          <a:xfrm>
            <a:off x="1219294" y="2568572"/>
            <a:ext cx="151800" cy="155700"/>
          </a:xfrm>
          <a:prstGeom prst="ellipse">
            <a:avLst/>
          </a:prstGeom>
          <a:solidFill>
            <a:srgbClr val="9EC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5"/>
          <p:cNvSpPr/>
          <p:nvPr/>
        </p:nvSpPr>
        <p:spPr>
          <a:xfrm>
            <a:off x="1187444" y="2874522"/>
            <a:ext cx="151800" cy="155700"/>
          </a:xfrm>
          <a:prstGeom prst="ellipse">
            <a:avLst/>
          </a:prstGeom>
          <a:solidFill>
            <a:srgbClr val="9EC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5"/>
          <p:cNvSpPr/>
          <p:nvPr/>
        </p:nvSpPr>
        <p:spPr>
          <a:xfrm>
            <a:off x="3681314" y="3246732"/>
            <a:ext cx="510000" cy="523200"/>
          </a:xfrm>
          <a:prstGeom prst="ellipse">
            <a:avLst/>
          </a:prstGeom>
          <a:solidFill>
            <a:srgbClr val="9EC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5"/>
          <p:cNvSpPr/>
          <p:nvPr/>
        </p:nvSpPr>
        <p:spPr>
          <a:xfrm>
            <a:off x="3382839" y="3506407"/>
            <a:ext cx="510000" cy="523200"/>
          </a:xfrm>
          <a:prstGeom prst="ellipse">
            <a:avLst/>
          </a:prstGeom>
          <a:solidFill>
            <a:srgbClr val="9EC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5"/>
          <p:cNvSpPr/>
          <p:nvPr/>
        </p:nvSpPr>
        <p:spPr>
          <a:xfrm>
            <a:off x="3734839" y="3585432"/>
            <a:ext cx="510000" cy="523200"/>
          </a:xfrm>
          <a:prstGeom prst="ellipse">
            <a:avLst/>
          </a:prstGeom>
          <a:solidFill>
            <a:srgbClr val="9EC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5"/>
          <p:cNvSpPr/>
          <p:nvPr/>
        </p:nvSpPr>
        <p:spPr>
          <a:xfrm>
            <a:off x="6712314" y="1771957"/>
            <a:ext cx="510000" cy="523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5"/>
          <p:cNvSpPr/>
          <p:nvPr/>
        </p:nvSpPr>
        <p:spPr>
          <a:xfrm>
            <a:off x="5708720" y="1771953"/>
            <a:ext cx="294300" cy="302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5"/>
          <p:cNvSpPr/>
          <p:nvPr/>
        </p:nvSpPr>
        <p:spPr>
          <a:xfrm>
            <a:off x="5558145" y="1839903"/>
            <a:ext cx="294300" cy="302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4965898" y="2495376"/>
            <a:ext cx="151800" cy="15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5"/>
          <p:cNvSpPr/>
          <p:nvPr/>
        </p:nvSpPr>
        <p:spPr>
          <a:xfrm>
            <a:off x="6297273" y="3289426"/>
            <a:ext cx="151800" cy="15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6712325" y="2568575"/>
            <a:ext cx="82800" cy="84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5198850" y="2651075"/>
            <a:ext cx="82800" cy="84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6928025" y="2874525"/>
            <a:ext cx="404700" cy="414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6629525" y="3350700"/>
            <a:ext cx="248400" cy="25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5"/>
          <p:cNvSpPr/>
          <p:nvPr/>
        </p:nvSpPr>
        <p:spPr>
          <a:xfrm>
            <a:off x="5610200" y="3155700"/>
            <a:ext cx="190200" cy="19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5"/>
          <p:cNvSpPr/>
          <p:nvPr/>
        </p:nvSpPr>
        <p:spPr>
          <a:xfrm>
            <a:off x="6928025" y="2790925"/>
            <a:ext cx="190200" cy="19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5"/>
          <p:cNvSpPr/>
          <p:nvPr/>
        </p:nvSpPr>
        <p:spPr>
          <a:xfrm>
            <a:off x="3860419" y="4361222"/>
            <a:ext cx="151800" cy="15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3791123" y="4421151"/>
            <a:ext cx="404700" cy="41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5"/>
          <p:cNvSpPr/>
          <p:nvPr/>
        </p:nvSpPr>
        <p:spPr>
          <a:xfrm>
            <a:off x="3531314" y="4481057"/>
            <a:ext cx="510000" cy="52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5"/>
          <p:cNvSpPr/>
          <p:nvPr/>
        </p:nvSpPr>
        <p:spPr>
          <a:xfrm>
            <a:off x="5342447" y="4361222"/>
            <a:ext cx="366300" cy="37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3913944" y="4848547"/>
            <a:ext cx="151800" cy="15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5037898" y="4481051"/>
            <a:ext cx="404700" cy="41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5281649" y="4591750"/>
            <a:ext cx="294300" cy="301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5"/>
          <p:cNvSpPr/>
          <p:nvPr/>
        </p:nvSpPr>
        <p:spPr>
          <a:xfrm>
            <a:off x="5442598" y="3760764"/>
            <a:ext cx="190200" cy="19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050" y="1394300"/>
            <a:ext cx="510000" cy="5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400" y="3350700"/>
            <a:ext cx="510000" cy="5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5"/>
          <p:cNvPicPr preferRelativeResize="0"/>
          <p:nvPr/>
        </p:nvPicPr>
        <p:blipFill rotWithShape="1">
          <a:blip r:embed="rId6">
            <a:alphaModFix/>
          </a:blip>
          <a:srcRect b="0" l="0" r="65457" t="0"/>
          <a:stretch/>
        </p:blipFill>
        <p:spPr>
          <a:xfrm>
            <a:off x="5824624" y="3820150"/>
            <a:ext cx="730514" cy="6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20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98" name="Google Shape;2998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99" name="Google Shape;2999;p20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000" name="Google Shape;3000;p206"/>
          <p:cNvSpPr txBox="1"/>
          <p:nvPr/>
        </p:nvSpPr>
        <p:spPr>
          <a:xfrm>
            <a:off x="919850" y="1444925"/>
            <a:ext cx="769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Reactive Forms - Syntaxe - Détails - Dans la classe (.ts)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01" name="Google Shape;3001;p206"/>
          <p:cNvSpPr txBox="1"/>
          <p:nvPr/>
        </p:nvSpPr>
        <p:spPr>
          <a:xfrm>
            <a:off x="3218175" y="2285450"/>
            <a:ext cx="4870200" cy="2816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FormControl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FormGroup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Validators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"@angular/forms"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'app-accueil'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'./accueil.component.html'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'./accueil.component.scss'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editForm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any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editForm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FormGroup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new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FormControl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new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FormControl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Validators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Validators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minLength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])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...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});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02" name="Google Shape;3002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100" y="178500"/>
            <a:ext cx="1982700" cy="109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03" name="Google Shape;3003;p206"/>
          <p:cNvSpPr txBox="1"/>
          <p:nvPr/>
        </p:nvSpPr>
        <p:spPr>
          <a:xfrm>
            <a:off x="143075" y="3933225"/>
            <a:ext cx="277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C’est ici que le lien est fait entre le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formControlName 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et les contrôles qu’on applique !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3004" name="Google Shape;3004;p206"/>
          <p:cNvCxnSpPr>
            <a:stCxn id="3003" idx="3"/>
          </p:cNvCxnSpPr>
          <p:nvPr/>
        </p:nvCxnSpPr>
        <p:spPr>
          <a:xfrm flipH="1" rot="10800000">
            <a:off x="2917175" y="3856425"/>
            <a:ext cx="617400" cy="53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05" name="Google Shape;3005;p206"/>
          <p:cNvSpPr txBox="1"/>
          <p:nvPr/>
        </p:nvSpPr>
        <p:spPr>
          <a:xfrm>
            <a:off x="108950" y="2481850"/>
            <a:ext cx="277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Notez qu’on a importer les différents composants ici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3006" name="Google Shape;3006;p206"/>
          <p:cNvCxnSpPr>
            <a:stCxn id="3005" idx="3"/>
          </p:cNvCxnSpPr>
          <p:nvPr/>
        </p:nvCxnSpPr>
        <p:spPr>
          <a:xfrm flipH="1" rot="10800000">
            <a:off x="2883050" y="2481700"/>
            <a:ext cx="412800" cy="338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20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12" name="Google Shape;3012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13" name="Google Shape;3013;p20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014" name="Google Shape;3014;p207"/>
          <p:cNvSpPr txBox="1"/>
          <p:nvPr/>
        </p:nvSpPr>
        <p:spPr>
          <a:xfrm>
            <a:off x="919850" y="1444925"/>
            <a:ext cx="769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Reactive Forms - Exemple avec gestion des erreurs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15" name="Google Shape;3015;p207"/>
          <p:cNvSpPr txBox="1"/>
          <p:nvPr/>
        </p:nvSpPr>
        <p:spPr>
          <a:xfrm>
            <a:off x="921025" y="2285450"/>
            <a:ext cx="5992200" cy="1877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[formGroup]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editForm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formControlName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="firstname"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[hidden]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editForm.controls.firstname.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errors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?.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="help-block"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Ce champ est obligatoire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16" name="Google Shape;3016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050" y="215775"/>
            <a:ext cx="2039100" cy="114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20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22" name="Google Shape;3022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23" name="Google Shape;3023;p20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024" name="Google Shape;3024;p208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- Avantage des Reactive Forms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25" name="Google Shape;3025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050" y="215775"/>
            <a:ext cx="2039100" cy="114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26" name="Google Shape;3026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150" y="2457475"/>
            <a:ext cx="2214191" cy="25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7" name="Google Shape;3027;p208"/>
          <p:cNvSpPr txBox="1"/>
          <p:nvPr/>
        </p:nvSpPr>
        <p:spPr>
          <a:xfrm>
            <a:off x="716825" y="1932175"/>
            <a:ext cx="6674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logique est dans le code et non dans le template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Meilleur répartition des tâches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Plus facile à tester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Prêt pour de futurs scénarios (Data-Driven-Form)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209"/>
          <p:cNvSpPr txBox="1"/>
          <p:nvPr/>
        </p:nvSpPr>
        <p:spPr>
          <a:xfrm>
            <a:off x="941825" y="1574488"/>
            <a:ext cx="7436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composants Ajout-popup et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Édition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ont été créé pour vous dans le dossier 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📁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src/app/list-personnel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route et un resolver ont également été créé pour permettre l’édition d’un employé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dossier 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📁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src/app/p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artage, se trouve un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Formulaire 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Complétez le composant formulaire afin de pouvoir renseigner le nom, le prénom, l’adresse email, le numéro de téléphone d’une personne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33" name="Google Shape;3033;p209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3034" name="Google Shape;3034;p209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209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20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37" name="Google Shape;3037;p209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3038" name="Google Shape;3038;p209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20</a:t>
            </a:r>
            <a:endParaRPr sz="4600"/>
          </a:p>
        </p:txBody>
      </p:sp>
      <p:pic>
        <p:nvPicPr>
          <p:cNvPr id="3039" name="Google Shape;3039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0" name="Google Shape;3040;p209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209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209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209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209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209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209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209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</a:rPr>
              <a:t>Template driven forms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3048" name="Google Shape;3048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49" name="Google Shape;3049;p209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209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209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20.0-Tdf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57" name="Google Shape;3057;p210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3058" name="Google Shape;3058;p210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Template Driven Forms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3059" name="Google Shape;3059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0" name="Google Shape;3060;p210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20.0-Tdf-solution</a:t>
            </a:r>
            <a:endParaRPr/>
          </a:p>
        </p:txBody>
      </p:sp>
      <p:pic>
        <p:nvPicPr>
          <p:cNvPr id="3061" name="Google Shape;3061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8125"/>
            <a:ext cx="6718771" cy="28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2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67" name="Google Shape;3067;p211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3068" name="Google Shape;3068;p211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Template Driven Forms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3069" name="Google Shape;3069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70" name="Google Shape;3070;p211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20.0-Tdf-solution</a:t>
            </a:r>
            <a:endParaRPr/>
          </a:p>
        </p:txBody>
      </p:sp>
      <p:pic>
        <p:nvPicPr>
          <p:cNvPr id="3071" name="Google Shape;3071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8125"/>
            <a:ext cx="8839200" cy="213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212"/>
          <p:cNvSpPr txBox="1"/>
          <p:nvPr/>
        </p:nvSpPr>
        <p:spPr>
          <a:xfrm>
            <a:off x="941825" y="1574488"/>
            <a:ext cx="7436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Modifiez maintenant votre formulaire pour utiliser les reactive forms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Complétez le composant formulaire afin de pouvoir renseigner le nom, le prénom, l’adresse email, le numéro de téléphone </a:t>
            </a:r>
            <a:r>
              <a:rPr b="1" lang="fr" sz="1600" u="sng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ET AUSSI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le sexe de la personne (homme, femme, autre), ses titres et une image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Effectuez des contrôles sur les saisies du formulaire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77" name="Google Shape;3077;p212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3078" name="Google Shape;3078;p212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212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2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81" name="Google Shape;3081;p212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3082" name="Google Shape;3082;p212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21</a:t>
            </a:r>
            <a:endParaRPr sz="4600"/>
          </a:p>
        </p:txBody>
      </p:sp>
      <p:pic>
        <p:nvPicPr>
          <p:cNvPr id="3083" name="Google Shape;3083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4" name="Google Shape;3084;p212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212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212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212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212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212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212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212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</a:rPr>
              <a:t>Reactive</a:t>
            </a:r>
            <a:r>
              <a:rPr b="1" lang="fr" sz="2400">
                <a:solidFill>
                  <a:schemeClr val="dk1"/>
                </a:solidFill>
              </a:rPr>
              <a:t> forms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3092" name="Google Shape;3092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93" name="Google Shape;3093;p212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212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212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21.0-rf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96" name="Google Shape;3096;p212"/>
          <p:cNvSpPr txBox="1"/>
          <p:nvPr/>
        </p:nvSpPr>
        <p:spPr>
          <a:xfrm>
            <a:off x="1328150" y="3194275"/>
            <a:ext cx="7122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Astuce: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Vous devrez certainement supprimer des morceau de codes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les RadioButton d’Angular Material pour le sexe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les mat chip d’Angular Material pour les titres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Vous pouvez envoyer l’image au server en base64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2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02" name="Google Shape;3102;p213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3103" name="Google Shape;3103;p213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Reactive forms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3104" name="Google Shape;3104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213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21.0-rf-solution</a:t>
            </a:r>
            <a:endParaRPr/>
          </a:p>
        </p:txBody>
      </p:sp>
      <p:pic>
        <p:nvPicPr>
          <p:cNvPr id="3106" name="Google Shape;3106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8125"/>
            <a:ext cx="4986101" cy="243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7" name="Google Shape;3107;p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700" y="2152974"/>
            <a:ext cx="3757176" cy="18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2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13" name="Google Shape;3113;p214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resolver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p2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19" name="Google Shape;3119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120" name="Google Shape;3120;p21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121" name="Google Shape;3121;p215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resolver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22" name="Google Shape;3122;p215"/>
          <p:cNvSpPr txBox="1"/>
          <p:nvPr/>
        </p:nvSpPr>
        <p:spPr>
          <a:xfrm>
            <a:off x="946850" y="1811500"/>
            <a:ext cx="7968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resolver implémente la classe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Resolve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Ils peuvent être utilisée avec le routage pour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récupérer des données</a:t>
            </a:r>
            <a:endParaRPr b="1" sz="20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resolver défini une méthode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resolve()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invoquée au début de la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navigation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23" name="Google Shape;3123;p215"/>
          <p:cNvSpPr txBox="1"/>
          <p:nvPr/>
        </p:nvSpPr>
        <p:spPr>
          <a:xfrm>
            <a:off x="1923050" y="3547975"/>
            <a:ext cx="56886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ng g resolver {nomDeVotreResolver}</a:t>
            </a:r>
            <a:endParaRPr/>
          </a:p>
        </p:txBody>
      </p:sp>
      <p:sp>
        <p:nvSpPr>
          <p:cNvPr id="3124" name="Google Shape;3124;p215"/>
          <p:cNvSpPr txBox="1"/>
          <p:nvPr/>
        </p:nvSpPr>
        <p:spPr>
          <a:xfrm>
            <a:off x="531100" y="4276225"/>
            <a:ext cx="368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Cette commande peut être 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abrégée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g r {nomDeVotreResolver}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125" name="Google Shape;3125;p215"/>
          <p:cNvCxnSpPr>
            <a:stCxn id="3124" idx="1"/>
            <a:endCxn id="3123" idx="1"/>
          </p:cNvCxnSpPr>
          <p:nvPr/>
        </p:nvCxnSpPr>
        <p:spPr>
          <a:xfrm flipH="1" rot="10800000">
            <a:off x="531100" y="3794275"/>
            <a:ext cx="1392000" cy="820500"/>
          </a:xfrm>
          <a:prstGeom prst="curvedConnector3">
            <a:avLst>
              <a:gd fmla="val -1710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26" name="Google Shape;3126;p215"/>
          <p:cNvSpPr txBox="1"/>
          <p:nvPr/>
        </p:nvSpPr>
        <p:spPr>
          <a:xfrm>
            <a:off x="5685625" y="89525"/>
            <a:ext cx="285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https://angular.io/api/router/Resolve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27" name="Google Shape;3127;p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650" y="588825"/>
            <a:ext cx="1352400" cy="135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5" name="Google Shape;425;p18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Etat des lieux !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10" name="Google Shape;710;p36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Versions d’Angular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2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33" name="Google Shape;3133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134" name="Google Shape;3134;p21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135" name="Google Shape;3135;p216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resolver - Exemple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36" name="Google Shape;3136;p216"/>
          <p:cNvSpPr txBox="1"/>
          <p:nvPr/>
        </p:nvSpPr>
        <p:spPr>
          <a:xfrm>
            <a:off x="159375" y="2709500"/>
            <a:ext cx="6826800" cy="2216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OnInit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monNom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 | undefined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ActivatedRoute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ngOnInit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void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monNom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'monNom'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]}));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37" name="Google Shape;3137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75" y="2388250"/>
            <a:ext cx="14382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Google Shape;3138;p216"/>
          <p:cNvSpPr txBox="1"/>
          <p:nvPr/>
        </p:nvSpPr>
        <p:spPr>
          <a:xfrm>
            <a:off x="7127825" y="2935900"/>
            <a:ext cx="1272000" cy="692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monNom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9" name="Google Shape;3139;p216"/>
          <p:cNvSpPr txBox="1"/>
          <p:nvPr/>
        </p:nvSpPr>
        <p:spPr>
          <a:xfrm>
            <a:off x="5780900" y="782700"/>
            <a:ext cx="3130800" cy="1708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path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"accueil"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component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resolve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monNom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NomResolver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40" name="Google Shape;3140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900" y="448700"/>
            <a:ext cx="14382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1" name="Google Shape;3141;p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7825" y="2673997"/>
            <a:ext cx="1148679" cy="2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2" name="Google Shape;3142;p2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7500" y="2024475"/>
            <a:ext cx="230505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2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48" name="Google Shape;3148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149" name="Google Shape;3149;p21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150" name="Google Shape;3150;p217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resolver - Exemple (suite)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51" name="Google Shape;3151;p217"/>
          <p:cNvSpPr txBox="1"/>
          <p:nvPr/>
        </p:nvSpPr>
        <p:spPr>
          <a:xfrm>
            <a:off x="329600" y="2731725"/>
            <a:ext cx="7695000" cy="2216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Injectable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ActivatedRouteSnapshot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RouterStateSnapshot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'@angular/router'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Observable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'rxjs'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@Injectable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providedIn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endParaRPr sz="11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NomResolver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&lt;string&gt;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ActivatedRouteSnapshot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RouterStateSnapshot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Observable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&lt;string&gt;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"My name is Bond James Bond !"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52" name="Google Shape;3152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00" y="2343025"/>
            <a:ext cx="108585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2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58" name="Google Shape;3158;p218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tests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2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64" name="Google Shape;3164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165" name="Google Shape;3165;p21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166" name="Google Shape;3166;p219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tests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67" name="Google Shape;3167;p219"/>
          <p:cNvSpPr txBox="1"/>
          <p:nvPr/>
        </p:nvSpPr>
        <p:spPr>
          <a:xfrm>
            <a:off x="946850" y="2421100"/>
            <a:ext cx="7968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test --browsers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test --code-coverage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test --progress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test --reporters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test --single-run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test --sourcemap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test --watch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…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68" name="Google Shape;3168;p219"/>
          <p:cNvSpPr txBox="1"/>
          <p:nvPr/>
        </p:nvSpPr>
        <p:spPr>
          <a:xfrm>
            <a:off x="3223425" y="1835850"/>
            <a:ext cx="3041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ng test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2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74" name="Google Shape;3174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220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176" name="Google Shape;3176;p220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tests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77" name="Google Shape;3177;p220"/>
          <p:cNvSpPr txBox="1"/>
          <p:nvPr/>
        </p:nvSpPr>
        <p:spPr>
          <a:xfrm>
            <a:off x="946850" y="1887700"/>
            <a:ext cx="7968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describe(string, function)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Un scénario de specs à exécuter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it(string, function)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Une spec contient un ou plusieurs vérifications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expect(actual)...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Une vérification repose sur des comparateurs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toXXXX(expected) ⇒ toBe(expected)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Un comparateur compare le résultat obtenu avec un résultat attendu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beforeAll/afterAll, beforeEach/afterEach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Permet d’exécuter du code avant/après chaque scénario/test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2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83" name="Google Shape;3183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184" name="Google Shape;3184;p22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185" name="Google Shape;3185;p221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tests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86" name="Google Shape;3186;p221"/>
          <p:cNvSpPr txBox="1"/>
          <p:nvPr/>
        </p:nvSpPr>
        <p:spPr>
          <a:xfrm>
            <a:off x="885525" y="2201750"/>
            <a:ext cx="5431800" cy="29553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ComponentFixture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TestBed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'@angular/core/testing'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describe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'AccueilComponent'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fixture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ComponentFixture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beforeEach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async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await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TestBed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configureTestingModule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declarations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compileComponents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beforeEach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fixture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TestBed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createComponent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fixture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componentInstance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fixture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detectChanges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87" name="Google Shape;3187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525" y="1973150"/>
            <a:ext cx="16383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8" name="Google Shape;3188;p221"/>
          <p:cNvSpPr txBox="1"/>
          <p:nvPr/>
        </p:nvSpPr>
        <p:spPr>
          <a:xfrm>
            <a:off x="6290250" y="1663425"/>
            <a:ext cx="64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1/2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2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94" name="Google Shape;3194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Google Shape;3195;p222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196" name="Google Shape;3196;p222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tests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97" name="Google Shape;3197;p222"/>
          <p:cNvSpPr txBox="1"/>
          <p:nvPr/>
        </p:nvSpPr>
        <p:spPr>
          <a:xfrm>
            <a:off x="885525" y="2430350"/>
            <a:ext cx="5431800" cy="2539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//test</a:t>
            </a:r>
            <a:endParaRPr sz="9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'should create'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toBeTruthy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test</a:t>
            </a:r>
            <a:endParaRPr sz="9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'should return some value'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(service.getSomeValue()).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toContain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'some value'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test</a:t>
            </a:r>
            <a:endParaRPr sz="9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'should return some value asynchronously'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async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done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service.getSomeValueAsync().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toContain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'some value'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done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98" name="Google Shape;3198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525" y="2201750"/>
            <a:ext cx="16383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9" name="Google Shape;3199;p222"/>
          <p:cNvSpPr txBox="1"/>
          <p:nvPr/>
        </p:nvSpPr>
        <p:spPr>
          <a:xfrm>
            <a:off x="6290250" y="1663425"/>
            <a:ext cx="64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/2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2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05" name="Google Shape;3205;p223"/>
          <p:cNvSpPr txBox="1"/>
          <p:nvPr>
            <p:ph type="title"/>
          </p:nvPr>
        </p:nvSpPr>
        <p:spPr>
          <a:xfrm>
            <a:off x="1256550" y="2130150"/>
            <a:ext cx="69585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Ressources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p2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11" name="Google Shape;3211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212" name="Google Shape;3212;p224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213" name="Google Shape;3213;p224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Approfondissements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14" name="Google Shape;3214;p224"/>
          <p:cNvSpPr txBox="1"/>
          <p:nvPr/>
        </p:nvSpPr>
        <p:spPr>
          <a:xfrm>
            <a:off x="313775" y="1999025"/>
            <a:ext cx="693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Site Officiel :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angular.io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Angular Blog: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blog.angular.io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Style Guide: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angular.io/guide/styleguide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RXJS decision tree: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rxjs.dev/operator-decision-tree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2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20" name="Google Shape;3220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221" name="Google Shape;3221;p22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3222" name="Google Shape;3222;p225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Outils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23" name="Google Shape;3223;p225"/>
          <p:cNvSpPr txBox="1"/>
          <p:nvPr/>
        </p:nvSpPr>
        <p:spPr>
          <a:xfrm>
            <a:off x="792100" y="2422750"/>
            <a:ext cx="74910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📊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Graphiques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ng2-charts: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https://www.npmjs.com/package/ng2-charts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ngx-echarts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https://xieziyu.github.io/ngx-echarts/#/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ng2-charts: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https://valor-software.com/ng2-charts/#/GeneralInfo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angular-plotly.js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https://www.npmjs.com/package/angular-plotly.js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PrimeNG Charts: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https://www.primefaces.org/primeng/showcase/#/chart/bar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24" name="Google Shape;3224;p225"/>
          <p:cNvSpPr txBox="1"/>
          <p:nvPr/>
        </p:nvSpPr>
        <p:spPr>
          <a:xfrm>
            <a:off x="3880775" y="87750"/>
            <a:ext cx="46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https</a:t>
            </a: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://www.ngdevelop.tech/best-angular-chart-libraries/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17" name="Google Shape;717;p3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718" name="Google Shape;718;p37"/>
          <p:cNvSpPr txBox="1"/>
          <p:nvPr/>
        </p:nvSpPr>
        <p:spPr>
          <a:xfrm>
            <a:off x="996050" y="1444925"/>
            <a:ext cx="48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Versions d’Angular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19" name="Google Shape;7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525" y="2136800"/>
            <a:ext cx="6936169" cy="28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5" name="Google Shape;725;p38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Angular CLI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26" name="Google Shape;726;p38"/>
          <p:cNvSpPr txBox="1"/>
          <p:nvPr/>
        </p:nvSpPr>
        <p:spPr>
          <a:xfrm>
            <a:off x="467375" y="4141750"/>
            <a:ext cx="400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Psssst… pour rappel CLI = Command Line Interface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727" name="Google Shape;727;p38"/>
          <p:cNvCxnSpPr>
            <a:stCxn id="726" idx="0"/>
            <a:endCxn id="725" idx="2"/>
          </p:cNvCxnSpPr>
          <p:nvPr/>
        </p:nvCxnSpPr>
        <p:spPr>
          <a:xfrm rot="-5400000">
            <a:off x="2957825" y="2527600"/>
            <a:ext cx="1128300" cy="21000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4" name="Google Shape;734;p3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735" name="Google Shape;735;p39"/>
          <p:cNvSpPr txBox="1"/>
          <p:nvPr/>
        </p:nvSpPr>
        <p:spPr>
          <a:xfrm>
            <a:off x="996050" y="1444925"/>
            <a:ext cx="516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Commande : Créer un projet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36" name="Google Shape;736;p39"/>
          <p:cNvSpPr txBox="1"/>
          <p:nvPr/>
        </p:nvSpPr>
        <p:spPr>
          <a:xfrm>
            <a:off x="2199600" y="2775750"/>
            <a:ext cx="47448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ng new cours-dev-web-angular</a:t>
            </a:r>
            <a:endParaRPr/>
          </a:p>
        </p:txBody>
      </p:sp>
      <p:sp>
        <p:nvSpPr>
          <p:cNvPr id="737" name="Google Shape;737;p39"/>
          <p:cNvSpPr txBox="1"/>
          <p:nvPr/>
        </p:nvSpPr>
        <p:spPr>
          <a:xfrm>
            <a:off x="1426775" y="2079150"/>
            <a:ext cx="400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créer un projet Angular :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738" name="Google Shape;738;p39"/>
          <p:cNvCxnSpPr>
            <a:stCxn id="739" idx="1"/>
            <a:endCxn id="736" idx="1"/>
          </p:cNvCxnSpPr>
          <p:nvPr/>
        </p:nvCxnSpPr>
        <p:spPr>
          <a:xfrm flipH="1" rot="10800000">
            <a:off x="921025" y="3021975"/>
            <a:ext cx="1278600" cy="1014600"/>
          </a:xfrm>
          <a:prstGeom prst="curvedConnector3">
            <a:avLst>
              <a:gd fmla="val -1862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9" name="Google Shape;739;p39"/>
          <p:cNvSpPr txBox="1"/>
          <p:nvPr/>
        </p:nvSpPr>
        <p:spPr>
          <a:xfrm>
            <a:off x="921025" y="3636375"/>
            <a:ext cx="503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Cette commande va vous initialiser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tout un début de projet</a:t>
            </a:r>
            <a:endParaRPr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40" name="Google Shape;740;p39"/>
          <p:cNvSpPr txBox="1"/>
          <p:nvPr/>
        </p:nvSpPr>
        <p:spPr>
          <a:xfrm>
            <a:off x="3004700" y="605675"/>
            <a:ext cx="39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 txBox="1"/>
          <p:nvPr/>
        </p:nvSpPr>
        <p:spPr>
          <a:xfrm>
            <a:off x="7384350" y="1519275"/>
            <a:ext cx="135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--style=scss</a:t>
            </a:r>
            <a:endParaRPr b="1"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742" name="Google Shape;742;p39"/>
          <p:cNvCxnSpPr>
            <a:stCxn id="741" idx="2"/>
            <a:endCxn id="736" idx="3"/>
          </p:cNvCxnSpPr>
          <p:nvPr/>
        </p:nvCxnSpPr>
        <p:spPr>
          <a:xfrm rot="5400000">
            <a:off x="6997200" y="1959225"/>
            <a:ext cx="1010100" cy="11154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3" name="Google Shape;743;p39"/>
          <p:cNvSpPr txBox="1"/>
          <p:nvPr/>
        </p:nvSpPr>
        <p:spPr>
          <a:xfrm>
            <a:off x="3680300" y="152775"/>
            <a:ext cx="400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Pour utiliser du SCSS directement, sinon il vous sera 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proposé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après la commande ng new 😉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744" name="Google Shape;744;p39"/>
          <p:cNvCxnSpPr>
            <a:stCxn id="743" idx="2"/>
            <a:endCxn id="741" idx="1"/>
          </p:cNvCxnSpPr>
          <p:nvPr/>
        </p:nvCxnSpPr>
        <p:spPr>
          <a:xfrm flipH="1" rot="-5400000">
            <a:off x="6066800" y="447975"/>
            <a:ext cx="935700" cy="16995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5" name="Google Shape;745;p39"/>
          <p:cNvSpPr txBox="1"/>
          <p:nvPr/>
        </p:nvSpPr>
        <p:spPr>
          <a:xfrm>
            <a:off x="787100" y="4365800"/>
            <a:ext cx="280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veat"/>
              <a:buAutoNum type="arabicPeriod"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Génère l’arborescence de l’appli + le premier composant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46" name="Google Shape;746;p39"/>
          <p:cNvSpPr txBox="1"/>
          <p:nvPr/>
        </p:nvSpPr>
        <p:spPr>
          <a:xfrm>
            <a:off x="3631675" y="4365800"/>
            <a:ext cx="23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veat"/>
              <a:buAutoNum type="arabicPeriod" startAt="2"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Initialise un repo GIT avec le premier commit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47" name="Google Shape;747;p39"/>
          <p:cNvSpPr txBox="1"/>
          <p:nvPr/>
        </p:nvSpPr>
        <p:spPr>
          <a:xfrm>
            <a:off x="6019676" y="4365800"/>
            <a:ext cx="213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veat"/>
              <a:buAutoNum type="arabicPeriod" startAt="3"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Installe les premières dépendances NPM 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4" name="Google Shape;754;p40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755" name="Google Shape;755;p40"/>
          <p:cNvSpPr txBox="1"/>
          <p:nvPr/>
        </p:nvSpPr>
        <p:spPr>
          <a:xfrm>
            <a:off x="996050" y="1444925"/>
            <a:ext cx="514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Commande : Créer un composant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6" name="Google Shape;756;p40"/>
          <p:cNvSpPr txBox="1"/>
          <p:nvPr/>
        </p:nvSpPr>
        <p:spPr>
          <a:xfrm>
            <a:off x="1757450" y="2069550"/>
            <a:ext cx="64341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ng generate component {nomComposant}</a:t>
            </a:r>
            <a:endParaRPr/>
          </a:p>
        </p:txBody>
      </p:sp>
      <p:cxnSp>
        <p:nvCxnSpPr>
          <p:cNvPr id="757" name="Google Shape;757;p40"/>
          <p:cNvCxnSpPr>
            <a:stCxn id="758" idx="1"/>
            <a:endCxn id="756" idx="1"/>
          </p:cNvCxnSpPr>
          <p:nvPr/>
        </p:nvCxnSpPr>
        <p:spPr>
          <a:xfrm flipH="1" rot="10800000">
            <a:off x="921025" y="2315925"/>
            <a:ext cx="836400" cy="1373400"/>
          </a:xfrm>
          <a:prstGeom prst="curvedConnector3">
            <a:avLst>
              <a:gd fmla="val -2847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58" name="Google Shape;758;p40"/>
          <p:cNvSpPr txBox="1"/>
          <p:nvPr/>
        </p:nvSpPr>
        <p:spPr>
          <a:xfrm>
            <a:off x="921025" y="2950575"/>
            <a:ext cx="701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Cette commande va générer les fichiers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src/app/user/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{nomComposant}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.component.ts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src/app/user/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{nomComposant}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.component.html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src/app/user/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{nomComposant}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.component.css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src/app/user/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{nomComposant}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.component.spec.ts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59" name="Google Shape;759;p40"/>
          <p:cNvSpPr txBox="1"/>
          <p:nvPr/>
        </p:nvSpPr>
        <p:spPr>
          <a:xfrm>
            <a:off x="3004700" y="605675"/>
            <a:ext cx="39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/>
        </p:nvSpPr>
        <p:spPr>
          <a:xfrm>
            <a:off x="4204600" y="387500"/>
            <a:ext cx="493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Cette commande peut être abrégée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g c {nomComposant}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761" name="Google Shape;761;p40"/>
          <p:cNvCxnSpPr>
            <a:stCxn id="760" idx="2"/>
            <a:endCxn id="756" idx="3"/>
          </p:cNvCxnSpPr>
          <p:nvPr/>
        </p:nvCxnSpPr>
        <p:spPr>
          <a:xfrm flipH="1" rot="-5400000">
            <a:off x="6684250" y="808550"/>
            <a:ext cx="1497300" cy="1517400"/>
          </a:xfrm>
          <a:prstGeom prst="curvedConnector4">
            <a:avLst>
              <a:gd fmla="val 41774" name="adj1"/>
              <a:gd fmla="val 11569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62" name="Google Shape;762;p40"/>
          <p:cNvSpPr txBox="1"/>
          <p:nvPr/>
        </p:nvSpPr>
        <p:spPr>
          <a:xfrm>
            <a:off x="1035250" y="4524100"/>
            <a:ext cx="493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→ On va détailler 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tous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ces fichiers plus tard </a:t>
            </a:r>
            <a:r>
              <a:rPr lang="fr" sz="2100">
                <a:solidFill>
                  <a:schemeClr val="lt1"/>
                </a:solidFill>
              </a:rPr>
              <a:t>😉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9" name="Google Shape;769;p4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770" name="Google Shape;770;p41"/>
          <p:cNvSpPr txBox="1"/>
          <p:nvPr/>
        </p:nvSpPr>
        <p:spPr>
          <a:xfrm>
            <a:off x="996050" y="1444925"/>
            <a:ext cx="514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Commande : Créer un composant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71" name="Google Shape;771;p41"/>
          <p:cNvSpPr txBox="1"/>
          <p:nvPr/>
        </p:nvSpPr>
        <p:spPr>
          <a:xfrm>
            <a:off x="1757450" y="2069550"/>
            <a:ext cx="64341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ng generate service {nomService}</a:t>
            </a:r>
            <a:endParaRPr/>
          </a:p>
        </p:txBody>
      </p:sp>
      <p:cxnSp>
        <p:nvCxnSpPr>
          <p:cNvPr id="772" name="Google Shape;772;p41"/>
          <p:cNvCxnSpPr>
            <a:stCxn id="773" idx="1"/>
            <a:endCxn id="771" idx="1"/>
          </p:cNvCxnSpPr>
          <p:nvPr/>
        </p:nvCxnSpPr>
        <p:spPr>
          <a:xfrm flipH="1" rot="10800000">
            <a:off x="921025" y="2315775"/>
            <a:ext cx="836400" cy="1127400"/>
          </a:xfrm>
          <a:prstGeom prst="curvedConnector3">
            <a:avLst>
              <a:gd fmla="val -2847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73" name="Google Shape;773;p41"/>
          <p:cNvSpPr txBox="1"/>
          <p:nvPr/>
        </p:nvSpPr>
        <p:spPr>
          <a:xfrm>
            <a:off x="921025" y="2950575"/>
            <a:ext cx="70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Cette commande va générer les fichiers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src/app/{nomService}.service.ts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src/app/{nomService}.service.spec.ts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74" name="Google Shape;774;p41"/>
          <p:cNvSpPr txBox="1"/>
          <p:nvPr/>
        </p:nvSpPr>
        <p:spPr>
          <a:xfrm>
            <a:off x="3004700" y="605675"/>
            <a:ext cx="39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1"/>
          <p:cNvSpPr txBox="1"/>
          <p:nvPr/>
        </p:nvSpPr>
        <p:spPr>
          <a:xfrm>
            <a:off x="4204600" y="387500"/>
            <a:ext cx="493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Cette commande peut être abrégée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 g s {nomService}</a:t>
            </a:r>
            <a:endParaRPr b="1" sz="16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776" name="Google Shape;776;p41"/>
          <p:cNvCxnSpPr>
            <a:stCxn id="775" idx="2"/>
            <a:endCxn id="771" idx="3"/>
          </p:cNvCxnSpPr>
          <p:nvPr/>
        </p:nvCxnSpPr>
        <p:spPr>
          <a:xfrm flipH="1" rot="-5400000">
            <a:off x="6684250" y="808550"/>
            <a:ext cx="1497300" cy="1517400"/>
          </a:xfrm>
          <a:prstGeom prst="curvedConnector4">
            <a:avLst>
              <a:gd fmla="val 41774" name="adj1"/>
              <a:gd fmla="val 11569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83" name="Google Shape;783;p42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784" name="Google Shape;784;p42"/>
          <p:cNvSpPr txBox="1"/>
          <p:nvPr/>
        </p:nvSpPr>
        <p:spPr>
          <a:xfrm>
            <a:off x="996050" y="1444925"/>
            <a:ext cx="335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Qu’est ce qu’on peut générer d’autres 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5" name="Google Shape;785;p42"/>
          <p:cNvSpPr txBox="1"/>
          <p:nvPr/>
        </p:nvSpPr>
        <p:spPr>
          <a:xfrm>
            <a:off x="3004700" y="605675"/>
            <a:ext cx="39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6" name="Google Shape;7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325" y="283087"/>
            <a:ext cx="3939600" cy="4577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42"/>
          <p:cNvCxnSpPr>
            <a:stCxn id="788" idx="0"/>
            <a:endCxn id="786" idx="1"/>
          </p:cNvCxnSpPr>
          <p:nvPr/>
        </p:nvCxnSpPr>
        <p:spPr>
          <a:xfrm rot="-5400000">
            <a:off x="2611175" y="1937075"/>
            <a:ext cx="904500" cy="21738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8" name="Google Shape;788;p42"/>
          <p:cNvSpPr txBox="1"/>
          <p:nvPr/>
        </p:nvSpPr>
        <p:spPr>
          <a:xfrm>
            <a:off x="330275" y="3476225"/>
            <a:ext cx="329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va en voir quelques uns ensemble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4" name="Google Shape;794;p43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Architecture d’un projet Angular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1" name="Google Shape;801;p44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802" name="Google Shape;802;p44"/>
          <p:cNvSpPr txBox="1"/>
          <p:nvPr/>
        </p:nvSpPr>
        <p:spPr>
          <a:xfrm>
            <a:off x="996050" y="1444925"/>
            <a:ext cx="692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Architecture globale d’un projet Angular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03" name="Google Shape;8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950" y="1918400"/>
            <a:ext cx="6419026" cy="32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9" name="Google Shape;809;p45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composants Angular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2" name="Google Shape;432;p19"/>
          <p:cNvSpPr txBox="1"/>
          <p:nvPr>
            <p:ph type="title"/>
          </p:nvPr>
        </p:nvSpPr>
        <p:spPr>
          <a:xfrm>
            <a:off x="921025" y="934575"/>
            <a:ext cx="1932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433" name="Google Shape;433;p19"/>
          <p:cNvSpPr txBox="1"/>
          <p:nvPr>
            <p:ph type="title"/>
          </p:nvPr>
        </p:nvSpPr>
        <p:spPr>
          <a:xfrm>
            <a:off x="3078700" y="1709000"/>
            <a:ext cx="19323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C’est quoi </a:t>
            </a:r>
            <a:r>
              <a:rPr lang="fr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?</a:t>
            </a:r>
            <a:endParaRPr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434" name="Google Shape;434;p19"/>
          <p:cNvCxnSpPr>
            <a:stCxn id="433" idx="0"/>
            <a:endCxn id="432" idx="3"/>
          </p:cNvCxnSpPr>
          <p:nvPr/>
        </p:nvCxnSpPr>
        <p:spPr>
          <a:xfrm flipH="1" rot="5400000">
            <a:off x="3208000" y="872150"/>
            <a:ext cx="482100" cy="11916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5" name="Google Shape;435;p19"/>
          <p:cNvSpPr txBox="1"/>
          <p:nvPr/>
        </p:nvSpPr>
        <p:spPr>
          <a:xfrm>
            <a:off x="258825" y="2763475"/>
            <a:ext cx="400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des trois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frameworks JS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majoritaires (avec React &amp; Vue JS)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6" name="Google Shape;436;p19"/>
          <p:cNvSpPr txBox="1"/>
          <p:nvPr/>
        </p:nvSpPr>
        <p:spPr>
          <a:xfrm>
            <a:off x="6081900" y="2270875"/>
            <a:ext cx="30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Framework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côté client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7" name="Google Shape;437;p19"/>
          <p:cNvSpPr txBox="1"/>
          <p:nvPr/>
        </p:nvSpPr>
        <p:spPr>
          <a:xfrm>
            <a:off x="6189775" y="3364625"/>
            <a:ext cx="226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Open Source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8" name="Google Shape;438;p19"/>
          <p:cNvSpPr txBox="1"/>
          <p:nvPr/>
        </p:nvSpPr>
        <p:spPr>
          <a:xfrm>
            <a:off x="3156700" y="4179475"/>
            <a:ext cx="26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Basé sur </a:t>
            </a:r>
            <a:r>
              <a:rPr b="1" lang="fr" sz="20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Typescript</a:t>
            </a:r>
            <a:endParaRPr b="1" sz="20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9" name="Google Shape;439;p19"/>
          <p:cNvSpPr txBox="1"/>
          <p:nvPr/>
        </p:nvSpPr>
        <p:spPr>
          <a:xfrm>
            <a:off x="4462675" y="527400"/>
            <a:ext cx="327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👶🏼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Héritier d’Angular JS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40" name="Google Shape;440;p19"/>
          <p:cNvCxnSpPr>
            <a:stCxn id="435" idx="0"/>
            <a:endCxn id="433" idx="1"/>
          </p:cNvCxnSpPr>
          <p:nvPr/>
        </p:nvCxnSpPr>
        <p:spPr>
          <a:xfrm rot="-5400000">
            <a:off x="2264475" y="1949125"/>
            <a:ext cx="813300" cy="8154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1" name="Google Shape;441;p19"/>
          <p:cNvCxnSpPr>
            <a:stCxn id="439" idx="2"/>
            <a:endCxn id="433" idx="3"/>
          </p:cNvCxnSpPr>
          <p:nvPr/>
        </p:nvCxnSpPr>
        <p:spPr>
          <a:xfrm rot="5400000">
            <a:off x="5091175" y="939750"/>
            <a:ext cx="930000" cy="10905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2" name="Google Shape;442;p19"/>
          <p:cNvCxnSpPr>
            <a:stCxn id="438" idx="0"/>
            <a:endCxn id="433" idx="2"/>
          </p:cNvCxnSpPr>
          <p:nvPr/>
        </p:nvCxnSpPr>
        <p:spPr>
          <a:xfrm flipH="1" rot="5400000">
            <a:off x="3272500" y="2963575"/>
            <a:ext cx="1988400" cy="443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3" name="Google Shape;443;p19"/>
          <p:cNvCxnSpPr>
            <a:stCxn id="437" idx="1"/>
          </p:cNvCxnSpPr>
          <p:nvPr/>
        </p:nvCxnSpPr>
        <p:spPr>
          <a:xfrm rot="10800000">
            <a:off x="4992175" y="2224025"/>
            <a:ext cx="1197600" cy="13869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4" name="Google Shape;444;p19"/>
          <p:cNvCxnSpPr>
            <a:stCxn id="436" idx="1"/>
          </p:cNvCxnSpPr>
          <p:nvPr/>
        </p:nvCxnSpPr>
        <p:spPr>
          <a:xfrm rot="10800000">
            <a:off x="5219100" y="2100775"/>
            <a:ext cx="862800" cy="416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4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817" name="Google Shape;817;p46"/>
          <p:cNvSpPr txBox="1"/>
          <p:nvPr/>
        </p:nvSpPr>
        <p:spPr>
          <a:xfrm>
            <a:off x="996050" y="1444925"/>
            <a:ext cx="509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Architecture d’un composant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18" name="Google Shape;8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625" y="2091213"/>
            <a:ext cx="1638300" cy="28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" name="Google Shape;819;p46"/>
          <p:cNvCxnSpPr>
            <a:stCxn id="820" idx="1"/>
          </p:cNvCxnSpPr>
          <p:nvPr/>
        </p:nvCxnSpPr>
        <p:spPr>
          <a:xfrm rot="10800000">
            <a:off x="3193950" y="2328150"/>
            <a:ext cx="1459500" cy="24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21" name="Google Shape;821;p46"/>
          <p:cNvCxnSpPr>
            <a:stCxn id="822" idx="1"/>
          </p:cNvCxnSpPr>
          <p:nvPr/>
        </p:nvCxnSpPr>
        <p:spPr>
          <a:xfrm flipH="1">
            <a:off x="3085050" y="4398425"/>
            <a:ext cx="1568400" cy="295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20" name="Google Shape;820;p46"/>
          <p:cNvSpPr txBox="1"/>
          <p:nvPr/>
        </p:nvSpPr>
        <p:spPr>
          <a:xfrm>
            <a:off x="4653450" y="2356200"/>
            <a:ext cx="346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Partie responsable de </a:t>
            </a:r>
            <a:r>
              <a:rPr lang="fr" sz="16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l’affichage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du composant !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22" name="Google Shape;822;p46"/>
          <p:cNvSpPr txBox="1"/>
          <p:nvPr/>
        </p:nvSpPr>
        <p:spPr>
          <a:xfrm>
            <a:off x="4653450" y="4059875"/>
            <a:ext cx="346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Partie responsable du </a:t>
            </a:r>
            <a:r>
              <a:rPr lang="fr" sz="16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fonctionnement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(partie Logique) 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du composant !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4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29" name="Google Shape;829;p4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830" name="Google Shape;830;p47"/>
          <p:cNvSpPr txBox="1"/>
          <p:nvPr/>
        </p:nvSpPr>
        <p:spPr>
          <a:xfrm>
            <a:off x="996050" y="1444925"/>
            <a:ext cx="800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Architecture d’un composant : </a:t>
            </a:r>
            <a:r>
              <a:rPr b="1" lang="fr" sz="24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annotation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+ classe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31" name="Google Shape;831;p47"/>
          <p:cNvSpPr txBox="1"/>
          <p:nvPr/>
        </p:nvSpPr>
        <p:spPr>
          <a:xfrm>
            <a:off x="1090650" y="2155400"/>
            <a:ext cx="6068700" cy="19086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i="1" lang="fr" sz="16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 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6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6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6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'app-root'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6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6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'./app.component.html'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6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6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'./app.component.scss'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6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2" name="Google Shape;832;p47"/>
          <p:cNvSpPr txBox="1"/>
          <p:nvPr/>
        </p:nvSpPr>
        <p:spPr>
          <a:xfrm>
            <a:off x="1029125" y="4154825"/>
            <a:ext cx="701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Cette partie du composant va servir à </a:t>
            </a:r>
            <a:r>
              <a:rPr b="1" lang="fr" sz="20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afficher le composant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dans la ou les page(s) de l’application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9" name="Google Shape;839;p4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840" name="Google Shape;840;p48"/>
          <p:cNvSpPr txBox="1"/>
          <p:nvPr/>
        </p:nvSpPr>
        <p:spPr>
          <a:xfrm>
            <a:off x="996050" y="1444925"/>
            <a:ext cx="800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Architecture d’un composant : annotation + </a:t>
            </a:r>
            <a:r>
              <a:rPr b="1" lang="fr" sz="24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</a:t>
            </a:r>
            <a:endParaRPr b="1" sz="24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41" name="Google Shape;841;p48"/>
          <p:cNvSpPr txBox="1"/>
          <p:nvPr/>
        </p:nvSpPr>
        <p:spPr>
          <a:xfrm>
            <a:off x="1081200" y="2158950"/>
            <a:ext cx="5472300" cy="19086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16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AppComponent 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6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title </a:t>
            </a: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6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'cours-dev-web-angular'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6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6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title </a:t>
            </a:r>
            <a:r>
              <a:rPr lang="fr" sz="16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6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2" name="Google Shape;842;p48"/>
          <p:cNvSpPr txBox="1"/>
          <p:nvPr/>
        </p:nvSpPr>
        <p:spPr>
          <a:xfrm>
            <a:off x="1029125" y="4154825"/>
            <a:ext cx="701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Cette partie va servir à </a:t>
            </a:r>
            <a:r>
              <a:rPr b="1" lang="fr" sz="20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gérer la partie logique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du composant (fonction)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4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49" name="Google Shape;849;p4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850" name="Google Shape;850;p49"/>
          <p:cNvSpPr txBox="1"/>
          <p:nvPr/>
        </p:nvSpPr>
        <p:spPr>
          <a:xfrm>
            <a:off x="996050" y="1444925"/>
            <a:ext cx="800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Architecture d’un composant : </a:t>
            </a:r>
            <a:r>
              <a:rPr b="1" lang="fr" sz="24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annotation + classe</a:t>
            </a:r>
            <a:endParaRPr b="1" sz="24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51" name="Google Shape;851;p49"/>
          <p:cNvSpPr txBox="1"/>
          <p:nvPr/>
        </p:nvSpPr>
        <p:spPr>
          <a:xfrm>
            <a:off x="1081200" y="2387550"/>
            <a:ext cx="5472300" cy="2555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'app-root'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'./app.component.html'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'./app.component.scss'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AppComponent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title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'cours-dev-web-angular'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title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2" name="Google Shape;852;p49"/>
          <p:cNvSpPr txBox="1"/>
          <p:nvPr/>
        </p:nvSpPr>
        <p:spPr>
          <a:xfrm>
            <a:off x="6806450" y="2124350"/>
            <a:ext cx="1895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Voilà donc le composant en entier !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Enfin presque… </a:t>
            </a:r>
            <a:r>
              <a:rPr lang="fr" sz="2100">
                <a:solidFill>
                  <a:schemeClr val="lt1"/>
                </a:solidFill>
              </a:rPr>
              <a:t>😉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3" name="Google Shape;8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200" y="2056575"/>
            <a:ext cx="1035275" cy="2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0" name="Google Shape;860;p50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861" name="Google Shape;861;p50"/>
          <p:cNvSpPr txBox="1"/>
          <p:nvPr/>
        </p:nvSpPr>
        <p:spPr>
          <a:xfrm>
            <a:off x="996050" y="1444925"/>
            <a:ext cx="800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Architecture d’un composant :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Template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62" name="Google Shape;862;p50"/>
          <p:cNvSpPr txBox="1"/>
          <p:nvPr/>
        </p:nvSpPr>
        <p:spPr>
          <a:xfrm>
            <a:off x="527600" y="1988600"/>
            <a:ext cx="3721500" cy="1369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'app-root'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'./app.component.html'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'./app.component.scss'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6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3" name="Google Shape;863;p50"/>
          <p:cNvSpPr txBox="1"/>
          <p:nvPr/>
        </p:nvSpPr>
        <p:spPr>
          <a:xfrm>
            <a:off x="5470000" y="1988600"/>
            <a:ext cx="311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Observez bien la partie là du composant : c’est un lien vers un fichier HTML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864" name="Google Shape;864;p50"/>
          <p:cNvCxnSpPr>
            <a:stCxn id="863" idx="1"/>
          </p:cNvCxnSpPr>
          <p:nvPr/>
        </p:nvCxnSpPr>
        <p:spPr>
          <a:xfrm flipH="1">
            <a:off x="3785500" y="2327150"/>
            <a:ext cx="1684500" cy="502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5" name="Google Shape;865;p50"/>
          <p:cNvSpPr/>
          <p:nvPr/>
        </p:nvSpPr>
        <p:spPr>
          <a:xfrm>
            <a:off x="638800" y="2753925"/>
            <a:ext cx="3113700" cy="194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825" y="3194000"/>
            <a:ext cx="3001800" cy="17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825" y="2914775"/>
            <a:ext cx="981917" cy="1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5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74" name="Google Shape;874;p5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875" name="Google Shape;875;p51"/>
          <p:cNvSpPr txBox="1"/>
          <p:nvPr/>
        </p:nvSpPr>
        <p:spPr>
          <a:xfrm>
            <a:off x="996050" y="1444925"/>
            <a:ext cx="800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Architecture d’un composant : Style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76" name="Google Shape;876;p51"/>
          <p:cNvSpPr txBox="1"/>
          <p:nvPr/>
        </p:nvSpPr>
        <p:spPr>
          <a:xfrm>
            <a:off x="527600" y="1988600"/>
            <a:ext cx="3721500" cy="1369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'app-root'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'./app.component.html'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'./app.component.scss'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6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7" name="Google Shape;877;p51"/>
          <p:cNvSpPr txBox="1"/>
          <p:nvPr/>
        </p:nvSpPr>
        <p:spPr>
          <a:xfrm>
            <a:off x="6006800" y="2012900"/>
            <a:ext cx="306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Comme pour le template, un (ou plusieurs) fichier(s) SCSS va gérer le style du composant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878" name="Google Shape;878;p51"/>
          <p:cNvCxnSpPr/>
          <p:nvPr/>
        </p:nvCxnSpPr>
        <p:spPr>
          <a:xfrm flipH="1">
            <a:off x="3724100" y="2368325"/>
            <a:ext cx="2282700" cy="657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9" name="Google Shape;879;p51"/>
          <p:cNvSpPr/>
          <p:nvPr/>
        </p:nvSpPr>
        <p:spPr>
          <a:xfrm>
            <a:off x="562600" y="2906325"/>
            <a:ext cx="3113700" cy="194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0" name="Google Shape;88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275" y="3316800"/>
            <a:ext cx="927369" cy="1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4273" y="3560150"/>
            <a:ext cx="1342025" cy="13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5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88" name="Google Shape;888;p52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889" name="Google Shape;889;p52"/>
          <p:cNvSpPr txBox="1"/>
          <p:nvPr/>
        </p:nvSpPr>
        <p:spPr>
          <a:xfrm>
            <a:off x="996050" y="1444925"/>
            <a:ext cx="800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Architecture d’un composant : Récapitulons !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90" name="Google Shape;890;p52"/>
          <p:cNvSpPr/>
          <p:nvPr/>
        </p:nvSpPr>
        <p:spPr>
          <a:xfrm>
            <a:off x="6802575" y="2056825"/>
            <a:ext cx="941700" cy="1173600"/>
          </a:xfrm>
          <a:prstGeom prst="foldedCorner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Template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&lt;.HTML&gt;</a:t>
            </a:r>
            <a:endParaRPr sz="900"/>
          </a:p>
        </p:txBody>
      </p:sp>
      <p:sp>
        <p:nvSpPr>
          <p:cNvPr id="891" name="Google Shape;891;p52"/>
          <p:cNvSpPr/>
          <p:nvPr/>
        </p:nvSpPr>
        <p:spPr>
          <a:xfrm>
            <a:off x="5509813" y="2056825"/>
            <a:ext cx="941700" cy="1173600"/>
          </a:xfrm>
          <a:prstGeom prst="foldedCorner">
            <a:avLst>
              <a:gd fmla="val 16667" name="adj"/>
            </a:avLst>
          </a:prstGeom>
          <a:solidFill>
            <a:srgbClr val="79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Style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.CSS / .SCSS /.SASS</a:t>
            </a:r>
            <a:endParaRPr sz="900"/>
          </a:p>
        </p:txBody>
      </p:sp>
      <p:sp>
        <p:nvSpPr>
          <p:cNvPr id="892" name="Google Shape;892;p52"/>
          <p:cNvSpPr/>
          <p:nvPr/>
        </p:nvSpPr>
        <p:spPr>
          <a:xfrm>
            <a:off x="3752425" y="2080550"/>
            <a:ext cx="941700" cy="1173600"/>
          </a:xfrm>
          <a:prstGeom prst="foldedCorner">
            <a:avLst>
              <a:gd fmla="val 16667" name="adj"/>
            </a:avLst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Composant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(.TS)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893" name="Google Shape;893;p52"/>
          <p:cNvCxnSpPr>
            <a:stCxn id="894" idx="2"/>
            <a:endCxn id="891" idx="2"/>
          </p:cNvCxnSpPr>
          <p:nvPr/>
        </p:nvCxnSpPr>
        <p:spPr>
          <a:xfrm rot="-5400000">
            <a:off x="4192675" y="2760475"/>
            <a:ext cx="1317900" cy="2257800"/>
          </a:xfrm>
          <a:prstGeom prst="curvedConnector3">
            <a:avLst>
              <a:gd fmla="val -1806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95" name="Google Shape;895;p52"/>
          <p:cNvCxnSpPr>
            <a:stCxn id="894" idx="2"/>
            <a:endCxn id="890" idx="2"/>
          </p:cNvCxnSpPr>
          <p:nvPr/>
        </p:nvCxnSpPr>
        <p:spPr>
          <a:xfrm rot="-5400000">
            <a:off x="4839175" y="2113975"/>
            <a:ext cx="1317900" cy="3550800"/>
          </a:xfrm>
          <a:prstGeom prst="curvedConnector3">
            <a:avLst>
              <a:gd fmla="val -3051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96" name="Google Shape;896;p52"/>
          <p:cNvCxnSpPr>
            <a:stCxn id="894" idx="0"/>
            <a:endCxn id="892" idx="2"/>
          </p:cNvCxnSpPr>
          <p:nvPr/>
        </p:nvCxnSpPr>
        <p:spPr>
          <a:xfrm rot="-5400000">
            <a:off x="3744775" y="3232075"/>
            <a:ext cx="456600" cy="5007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7" name="Google Shape;897;p52"/>
          <p:cNvCxnSpPr>
            <a:stCxn id="898" idx="0"/>
            <a:endCxn id="892" idx="2"/>
          </p:cNvCxnSpPr>
          <p:nvPr/>
        </p:nvCxnSpPr>
        <p:spPr>
          <a:xfrm flipH="1" rot="5400000">
            <a:off x="4245150" y="3232375"/>
            <a:ext cx="456600" cy="5001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" name="Google Shape;894;p52"/>
          <p:cNvSpPr/>
          <p:nvPr/>
        </p:nvSpPr>
        <p:spPr>
          <a:xfrm>
            <a:off x="3251875" y="3710725"/>
            <a:ext cx="941700" cy="83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👀 Affichage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@Component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898" name="Google Shape;898;p52"/>
          <p:cNvSpPr/>
          <p:nvPr/>
        </p:nvSpPr>
        <p:spPr>
          <a:xfrm>
            <a:off x="4252650" y="3710725"/>
            <a:ext cx="941700" cy="83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⚙️Logique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export class {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…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}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899" name="Google Shape;899;p52"/>
          <p:cNvPicPr preferRelativeResize="0"/>
          <p:nvPr/>
        </p:nvPicPr>
        <p:blipFill rotWithShape="1">
          <a:blip r:embed="rId4">
            <a:alphaModFix/>
          </a:blip>
          <a:srcRect b="31172" l="0" r="0" t="0"/>
          <a:stretch/>
        </p:blipFill>
        <p:spPr>
          <a:xfrm>
            <a:off x="211525" y="2023725"/>
            <a:ext cx="1108100" cy="6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52"/>
          <p:cNvSpPr txBox="1"/>
          <p:nvPr/>
        </p:nvSpPr>
        <p:spPr>
          <a:xfrm>
            <a:off x="144300" y="2928325"/>
            <a:ext cx="287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composant est donc fait de </a:t>
            </a: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3 fichiers</a:t>
            </a:r>
            <a:endParaRPr b="1" sz="20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+ 1 fichier de test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6" name="Google Shape;906;p53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NgModule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12" name="Google Shape;9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54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914" name="Google Shape;914;p54"/>
          <p:cNvSpPr txBox="1"/>
          <p:nvPr/>
        </p:nvSpPr>
        <p:spPr>
          <a:xfrm>
            <a:off x="996050" y="1444925"/>
            <a:ext cx="509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 module qu’est ce que c’est ?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15" name="Google Shape;915;p54"/>
          <p:cNvSpPr txBox="1"/>
          <p:nvPr/>
        </p:nvSpPr>
        <p:spPr>
          <a:xfrm>
            <a:off x="921025" y="2112375"/>
            <a:ext cx="7018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Permet de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regrouper des fonctionnalités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 moins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 module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par application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Peut être chargé de façon asynchrone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Différents types de modules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Root (App) module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Feature Module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Shared module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Core module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21" name="Google Shape;9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5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923" name="Google Shape;923;p55"/>
          <p:cNvSpPr txBox="1"/>
          <p:nvPr/>
        </p:nvSpPr>
        <p:spPr>
          <a:xfrm>
            <a:off x="996050" y="1444925"/>
            <a:ext cx="509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Exemple d’un module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24" name="Google Shape;924;p55"/>
          <p:cNvSpPr txBox="1"/>
          <p:nvPr/>
        </p:nvSpPr>
        <p:spPr>
          <a:xfrm>
            <a:off x="1069850" y="1992650"/>
            <a:ext cx="4951800" cy="29553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i="1"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NgModule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BrowserModule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'@angular/platform-browser'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AppRoutingModule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'./app-routing.module'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AppComponent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0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'./app.component'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@NgModule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declarations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AppComponent</a:t>
            </a:r>
            <a:endParaRPr sz="10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imports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BrowserModule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AppRoutingModule</a:t>
            </a:r>
            <a:endParaRPr sz="10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providers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[],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bootstrap</a:t>
            </a: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AppComponent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10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AppModule </a:t>
            </a:r>
            <a:r>
              <a:rPr lang="fr" sz="10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}</a:t>
            </a:r>
            <a:endParaRPr sz="10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5" name="Google Shape;925;p55"/>
          <p:cNvSpPr txBox="1"/>
          <p:nvPr/>
        </p:nvSpPr>
        <p:spPr>
          <a:xfrm>
            <a:off x="6169425" y="1544250"/>
            <a:ext cx="2875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champ “bootstrap” va désigner le composant </a:t>
            </a:r>
            <a:r>
              <a:rPr lang="fr" sz="16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RACINE 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qui sera inséré dans le index.html de votre application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Autrement dit, c’est le premier composant (composant principal)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de votre application Angular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926" name="Google Shape;926;p55"/>
          <p:cNvCxnSpPr/>
          <p:nvPr/>
        </p:nvCxnSpPr>
        <p:spPr>
          <a:xfrm flipH="1">
            <a:off x="3241475" y="2541000"/>
            <a:ext cx="3487200" cy="1906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27" name="Google Shape;927;p55"/>
          <p:cNvSpPr txBox="1"/>
          <p:nvPr/>
        </p:nvSpPr>
        <p:spPr>
          <a:xfrm>
            <a:off x="4291750" y="184200"/>
            <a:ext cx="26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https://angular.io/guide/bootstrapping</a:t>
            </a:r>
            <a:endParaRPr u="sng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928" name="Google Shape;928;p55"/>
          <p:cNvCxnSpPr/>
          <p:nvPr/>
        </p:nvCxnSpPr>
        <p:spPr>
          <a:xfrm>
            <a:off x="6733400" y="2393800"/>
            <a:ext cx="0" cy="298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0" name="Google Shape;450;p20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 GITHUB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4" name="Google Shape;934;p56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Début de notre projet Angular !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7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940" name="Google Shape;940;p57"/>
          <p:cNvSpPr txBox="1"/>
          <p:nvPr/>
        </p:nvSpPr>
        <p:spPr>
          <a:xfrm>
            <a:off x="947550" y="1519300"/>
            <a:ext cx="77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AutoNum type="arabicPeriod"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Créez un projet angular et donnez lui le nom que vous souhaitez 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41" name="Google Shape;941;p57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7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44" name="Google Shape;944;p57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</a:t>
            </a:r>
            <a:r>
              <a:rPr lang="fr" sz="3640"/>
              <a:t>- Partie TP</a:t>
            </a:r>
            <a:endParaRPr sz="3640"/>
          </a:p>
        </p:txBody>
      </p:sp>
      <p:sp>
        <p:nvSpPr>
          <p:cNvPr id="945" name="Google Shape;945;p57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0</a:t>
            </a:r>
            <a:endParaRPr sz="6000"/>
          </a:p>
        </p:txBody>
      </p:sp>
      <p:pic>
        <p:nvPicPr>
          <p:cNvPr id="946" name="Google Shape;9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57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7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7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57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7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57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7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57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Début du projet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955" name="Google Shape;9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57"/>
          <p:cNvSpPr txBox="1"/>
          <p:nvPr/>
        </p:nvSpPr>
        <p:spPr>
          <a:xfrm>
            <a:off x="2054900" y="2023575"/>
            <a:ext cx="47448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ng new {nom-du-projet}</a:t>
            </a:r>
            <a:endParaRPr/>
          </a:p>
        </p:txBody>
      </p:sp>
      <p:sp>
        <p:nvSpPr>
          <p:cNvPr id="957" name="Google Shape;957;p57"/>
          <p:cNvSpPr txBox="1"/>
          <p:nvPr/>
        </p:nvSpPr>
        <p:spPr>
          <a:xfrm>
            <a:off x="986750" y="2585538"/>
            <a:ext cx="77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AutoNum type="arabicPeriod" startAt="2"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Examinez les fichiers créés à l’intérieur du projet 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58" name="Google Shape;958;p57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7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57"/>
          <p:cNvSpPr txBox="1"/>
          <p:nvPr/>
        </p:nvSpPr>
        <p:spPr>
          <a:xfrm>
            <a:off x="432550" y="3475025"/>
            <a:ext cx="306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Vous devriez retrouver les fichiers et l’architecture que j’ai mentionné précédemment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961" name="Google Shape;961;p57"/>
          <p:cNvCxnSpPr>
            <a:stCxn id="960" idx="3"/>
            <a:endCxn id="957" idx="2"/>
          </p:cNvCxnSpPr>
          <p:nvPr/>
        </p:nvCxnSpPr>
        <p:spPr>
          <a:xfrm flipH="1" rot="10800000">
            <a:off x="3501550" y="3047225"/>
            <a:ext cx="1347600" cy="8895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67" name="Google Shape;9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5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969" name="Google Shape;969;p58"/>
          <p:cNvSpPr txBox="1"/>
          <p:nvPr/>
        </p:nvSpPr>
        <p:spPr>
          <a:xfrm>
            <a:off x="996050" y="1444925"/>
            <a:ext cx="568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 partir de maintenant… 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70" name="Google Shape;970;p58"/>
          <p:cNvSpPr txBox="1"/>
          <p:nvPr/>
        </p:nvSpPr>
        <p:spPr>
          <a:xfrm>
            <a:off x="996050" y="2026625"/>
            <a:ext cx="701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Reprenez le projet que j’ai créé sur github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rappel :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71" name="Google Shape;971;p58"/>
          <p:cNvSpPr txBox="1"/>
          <p:nvPr/>
        </p:nvSpPr>
        <p:spPr>
          <a:xfrm>
            <a:off x="972400" y="2845275"/>
            <a:ext cx="671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→ MarcPetitdemange/cours-dev-web-angular.git</a:t>
            </a:r>
            <a:endParaRPr/>
          </a:p>
        </p:txBody>
      </p:sp>
      <p:sp>
        <p:nvSpPr>
          <p:cNvPr id="972" name="Google Shape;972;p58"/>
          <p:cNvSpPr txBox="1"/>
          <p:nvPr/>
        </p:nvSpPr>
        <p:spPr>
          <a:xfrm>
            <a:off x="1024450" y="3382675"/>
            <a:ext cx="6330000" cy="3540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clone https://github.com/MarcPetitdemange/cours-dev-web-angular.git</a:t>
            </a:r>
            <a:endParaRPr sz="1100"/>
          </a:p>
        </p:txBody>
      </p:sp>
      <p:sp>
        <p:nvSpPr>
          <p:cNvPr id="973" name="Google Shape;973;p58"/>
          <p:cNvSpPr txBox="1"/>
          <p:nvPr/>
        </p:nvSpPr>
        <p:spPr>
          <a:xfrm>
            <a:off x="972400" y="3840950"/>
            <a:ext cx="701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Vous pourrez avancer pas à pas, avec les corrections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9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979" name="Google Shape;979;p59"/>
          <p:cNvSpPr txBox="1"/>
          <p:nvPr/>
        </p:nvSpPr>
        <p:spPr>
          <a:xfrm>
            <a:off x="871350" y="1519300"/>
            <a:ext cx="772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Créez un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AccueilComponent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avec le CLI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80" name="Google Shape;980;p59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3" name="Google Shape;983;p59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984" name="Google Shape;984;p59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1</a:t>
            </a:r>
            <a:endParaRPr sz="6000"/>
          </a:p>
        </p:txBody>
      </p:sp>
      <p:pic>
        <p:nvPicPr>
          <p:cNvPr id="985" name="Google Shape;9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59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59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59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59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59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9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9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9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Utiliser le CLI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994" name="Google Shape;99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9"/>
          <p:cNvSpPr txBox="1"/>
          <p:nvPr/>
        </p:nvSpPr>
        <p:spPr>
          <a:xfrm>
            <a:off x="2054900" y="2023575"/>
            <a:ext cx="47448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ng g c accueil</a:t>
            </a:r>
            <a:endParaRPr/>
          </a:p>
        </p:txBody>
      </p:sp>
      <p:sp>
        <p:nvSpPr>
          <p:cNvPr id="996" name="Google Shape;996;p59"/>
          <p:cNvSpPr txBox="1"/>
          <p:nvPr/>
        </p:nvSpPr>
        <p:spPr>
          <a:xfrm>
            <a:off x="910550" y="2585550"/>
            <a:ext cx="782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2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Examinez les fichiers générés dans 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src/app/accueil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2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Complétez 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src/app/accueil.component.html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src/app/accueil.component.ts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2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Affichez par exemple la chaîne “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Hello {{name}}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2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Importez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AccueilComponent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src/app.module.ts </a:t>
            </a:r>
            <a:r>
              <a:rPr b="1" i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si ce n’est pas fait</a:t>
            </a:r>
            <a:endParaRPr b="1" i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2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Ajoutez le dans “declarations” </a:t>
            </a:r>
            <a:r>
              <a:rPr b="1" i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si ce n’est pas fait</a:t>
            </a:r>
            <a:endParaRPr b="1" i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2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Changez le sélecteur de “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app-accueil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 en “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accueil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 dans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AccueilComponent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 startAt="2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le sélecteur de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AccueilComponent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</a:t>
            </a:r>
            <a:r>
              <a:rPr b="1" lang="fr" sz="16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l’AppComponent</a:t>
            </a:r>
            <a:endParaRPr b="1" sz="16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7" name="Google Shape;997;p59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59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9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1.0-CLI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6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5" name="Google Shape;1005;p60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006" name="Google Shape;1006;p60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Utiliser le CLI 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007" name="Google Shape;10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775" y="2659000"/>
            <a:ext cx="3850750" cy="10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60"/>
          <p:cNvSpPr txBox="1"/>
          <p:nvPr/>
        </p:nvSpPr>
        <p:spPr>
          <a:xfrm>
            <a:off x="2054900" y="2023575"/>
            <a:ext cx="47448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1.0-CLI-solution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5" name="Google Shape;1015;p61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Databinding &amp; template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21" name="Google Shape;10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2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023" name="Google Shape;1023;p62"/>
          <p:cNvSpPr txBox="1"/>
          <p:nvPr/>
        </p:nvSpPr>
        <p:spPr>
          <a:xfrm>
            <a:off x="996050" y="1444925"/>
            <a:ext cx="606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Javascript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4" name="Google Shape;1024;p62"/>
          <p:cNvSpPr txBox="1"/>
          <p:nvPr/>
        </p:nvSpPr>
        <p:spPr>
          <a:xfrm>
            <a:off x="189700" y="2011600"/>
            <a:ext cx="2961600" cy="861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Bonjour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="name"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="text"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5" name="Google Shape;1025;p62"/>
          <p:cNvSpPr txBox="1"/>
          <p:nvPr/>
        </p:nvSpPr>
        <p:spPr>
          <a:xfrm>
            <a:off x="3590700" y="2011600"/>
            <a:ext cx="4495500" cy="1847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onload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function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'#name'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getElementsByTagName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'input'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fr" sz="9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onkeyup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function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textContent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||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textContent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===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textContent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else if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.innerText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||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.innerText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===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fr" sz="9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IE</a:t>
            </a:r>
            <a:endParaRPr sz="9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.innerText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6" name="Google Shape;1026;p62"/>
          <p:cNvSpPr txBox="1"/>
          <p:nvPr/>
        </p:nvSpPr>
        <p:spPr>
          <a:xfrm>
            <a:off x="3590700" y="3936575"/>
            <a:ext cx="386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Taille + Complexité du code :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👎🏼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👎🏼👎🏼👎🏼👎🏼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32" name="Google Shape;10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3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034" name="Google Shape;1034;p63"/>
          <p:cNvSpPr txBox="1"/>
          <p:nvPr/>
        </p:nvSpPr>
        <p:spPr>
          <a:xfrm>
            <a:off x="996050" y="1444925"/>
            <a:ext cx="606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JQuery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35" name="Google Shape;1035;p63"/>
          <p:cNvSpPr txBox="1"/>
          <p:nvPr/>
        </p:nvSpPr>
        <p:spPr>
          <a:xfrm>
            <a:off x="1069850" y="1992650"/>
            <a:ext cx="2961600" cy="861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Bonjour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="name"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="text"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6" name="Google Shape;1036;p63"/>
          <p:cNvSpPr txBox="1"/>
          <p:nvPr/>
        </p:nvSpPr>
        <p:spPr>
          <a:xfrm>
            <a:off x="4982425" y="1940600"/>
            <a:ext cx="3099600" cy="1877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ready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$input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'input'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$span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'#name'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$input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keyup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$span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7" name="Google Shape;1037;p63"/>
          <p:cNvSpPr txBox="1"/>
          <p:nvPr/>
        </p:nvSpPr>
        <p:spPr>
          <a:xfrm>
            <a:off x="431025" y="3299500"/>
            <a:ext cx="443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Taille + Complexité du code :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👎🏼👎🏼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43" name="Google Shape;10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64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045" name="Google Shape;1045;p64"/>
          <p:cNvSpPr txBox="1"/>
          <p:nvPr/>
        </p:nvSpPr>
        <p:spPr>
          <a:xfrm>
            <a:off x="996050" y="1444925"/>
            <a:ext cx="606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Angular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46" name="Google Shape;1046;p64"/>
          <p:cNvSpPr txBox="1"/>
          <p:nvPr/>
        </p:nvSpPr>
        <p:spPr>
          <a:xfrm>
            <a:off x="1069850" y="1992650"/>
            <a:ext cx="4951800" cy="861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="text"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="myName"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[(ngModel)]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myName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Bonjour {{myName}}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7" name="Google Shape;1047;p64"/>
          <p:cNvSpPr txBox="1"/>
          <p:nvPr/>
        </p:nvSpPr>
        <p:spPr>
          <a:xfrm>
            <a:off x="1069850" y="3010825"/>
            <a:ext cx="410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Taille + Complexité du code :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👍🏼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48" name="Google Shape;1048;p64"/>
          <p:cNvSpPr txBox="1"/>
          <p:nvPr/>
        </p:nvSpPr>
        <p:spPr>
          <a:xfrm>
            <a:off x="1069850" y="3598200"/>
            <a:ext cx="724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trois codes ont le même but, mais Angular est plus clair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54" name="Google Shape;10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6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056" name="Google Shape;1056;p65"/>
          <p:cNvSpPr txBox="1"/>
          <p:nvPr/>
        </p:nvSpPr>
        <p:spPr>
          <a:xfrm>
            <a:off x="996050" y="1444925"/>
            <a:ext cx="606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Syntaxe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7" name="Google Shape;1057;p65"/>
          <p:cNvSpPr txBox="1"/>
          <p:nvPr/>
        </p:nvSpPr>
        <p:spPr>
          <a:xfrm>
            <a:off x="1069850" y="2373650"/>
            <a:ext cx="6633600" cy="2047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My name is {{ name }}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newname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="text"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changeName(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newname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[disabled]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newname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'Angular 2'"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Change Name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8" name="Google Shape;1058;p65"/>
          <p:cNvSpPr txBox="1"/>
          <p:nvPr/>
        </p:nvSpPr>
        <p:spPr>
          <a:xfrm>
            <a:off x="2574550" y="1875725"/>
            <a:ext cx="43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Properties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b="1" lang="fr" sz="20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Events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</a:t>
            </a:r>
            <a:r>
              <a:rPr b="1" lang="fr" sz="2000">
                <a:solidFill>
                  <a:srgbClr val="FFD966"/>
                </a:solidFill>
                <a:latin typeface="Maven Pro"/>
                <a:ea typeface="Maven Pro"/>
                <a:cs typeface="Maven Pro"/>
                <a:sym typeface="Maven Pro"/>
              </a:rPr>
              <a:t>Références</a:t>
            </a:r>
            <a:endParaRPr sz="2000">
              <a:solidFill>
                <a:srgbClr val="FFD96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9" name="Google Shape;1059;p65"/>
          <p:cNvSpPr/>
          <p:nvPr/>
        </p:nvSpPr>
        <p:spPr>
          <a:xfrm>
            <a:off x="1848800" y="2990025"/>
            <a:ext cx="626700" cy="71400"/>
          </a:xfrm>
          <a:prstGeom prst="rect">
            <a:avLst/>
          </a:prstGeom>
          <a:solidFill>
            <a:srgbClr val="FFD966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65"/>
          <p:cNvSpPr/>
          <p:nvPr/>
        </p:nvSpPr>
        <p:spPr>
          <a:xfrm>
            <a:off x="1947850" y="3336425"/>
            <a:ext cx="2798100" cy="71400"/>
          </a:xfrm>
          <a:prstGeom prst="rect">
            <a:avLst/>
          </a:prstGeom>
          <a:solidFill>
            <a:srgbClr val="79B8FF"/>
          </a:solidFill>
          <a:ln cap="flat" cmpd="sng" w="28575">
            <a:solidFill>
              <a:srgbClr val="79B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5"/>
          <p:cNvSpPr/>
          <p:nvPr/>
        </p:nvSpPr>
        <p:spPr>
          <a:xfrm>
            <a:off x="1947850" y="3682825"/>
            <a:ext cx="3394500" cy="71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7" name="Google Shape;457;p21"/>
          <p:cNvSpPr txBox="1"/>
          <p:nvPr>
            <p:ph type="title"/>
          </p:nvPr>
        </p:nvSpPr>
        <p:spPr>
          <a:xfrm>
            <a:off x="921025" y="934575"/>
            <a:ext cx="1932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458" name="Google Shape;458;p21"/>
          <p:cNvSpPr txBox="1"/>
          <p:nvPr/>
        </p:nvSpPr>
        <p:spPr>
          <a:xfrm>
            <a:off x="1041300" y="1846625"/>
            <a:ext cx="72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→ </a:t>
            </a:r>
            <a:r>
              <a:rPr b="1" lang="fr" sz="21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MarcPetitdemange/cours-dev-web-angular.git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59" name="Google Shape;459;p21"/>
          <p:cNvSpPr txBox="1"/>
          <p:nvPr/>
        </p:nvSpPr>
        <p:spPr>
          <a:xfrm>
            <a:off x="3017025" y="2466725"/>
            <a:ext cx="46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Vous retrouverez tous les exemples et les TP présents dans ce cours d’Angular…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60" name="Google Shape;460;p21"/>
          <p:cNvSpPr txBox="1"/>
          <p:nvPr/>
        </p:nvSpPr>
        <p:spPr>
          <a:xfrm>
            <a:off x="2148400" y="3447400"/>
            <a:ext cx="465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… En plus ils sont triés  </a:t>
            </a:r>
            <a:r>
              <a:rPr lang="fr" sz="2100">
                <a:solidFill>
                  <a:schemeClr val="lt1"/>
                </a:solidFill>
              </a:rPr>
              <a:t>😉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61" name="Google Shape;461;p21"/>
          <p:cNvSpPr txBox="1"/>
          <p:nvPr/>
        </p:nvSpPr>
        <p:spPr>
          <a:xfrm>
            <a:off x="1998625" y="4104675"/>
            <a:ext cx="46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PS: N’hésitez pas à me faire des propositions, à fork le projet pour me proposer d’autres exercices !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62" name="Google Shape;462;p21"/>
          <p:cNvSpPr txBox="1"/>
          <p:nvPr/>
        </p:nvSpPr>
        <p:spPr>
          <a:xfrm>
            <a:off x="996050" y="1444925"/>
            <a:ext cx="414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 Github !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63" name="Google Shape;46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900" y="152800"/>
            <a:ext cx="1693800" cy="169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67" name="Google Shape;10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6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069" name="Google Shape;1069;p66"/>
          <p:cNvSpPr txBox="1"/>
          <p:nvPr/>
        </p:nvSpPr>
        <p:spPr>
          <a:xfrm>
            <a:off x="996050" y="1444925"/>
            <a:ext cx="663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Interpolation &amp; Expression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70" name="Google Shape;1070;p66"/>
          <p:cNvSpPr txBox="1"/>
          <p:nvPr/>
        </p:nvSpPr>
        <p:spPr>
          <a:xfrm>
            <a:off x="876775" y="1979300"/>
            <a:ext cx="719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Interpolation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71" name="Google Shape;1071;p66"/>
          <p:cNvSpPr txBox="1"/>
          <p:nvPr/>
        </p:nvSpPr>
        <p:spPr>
          <a:xfrm>
            <a:off x="960025" y="2383400"/>
            <a:ext cx="6633600" cy="523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Hello {{name}}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img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{{ myurl }}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2" name="Google Shape;1072;p66"/>
          <p:cNvSpPr txBox="1"/>
          <p:nvPr/>
        </p:nvSpPr>
        <p:spPr>
          <a:xfrm>
            <a:off x="960025" y="3058025"/>
            <a:ext cx="719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expressions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73" name="Google Shape;1073;p66"/>
          <p:cNvSpPr txBox="1"/>
          <p:nvPr/>
        </p:nvSpPr>
        <p:spPr>
          <a:xfrm>
            <a:off x="996050" y="3370050"/>
            <a:ext cx="7194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contexte du composant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Du JS mais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Pas d’affectation (sauf pour les events)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Pas d’accès aux variables globales (window, document..)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Pour les opérateurs logiques, tout est évalué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Pas de new, ++, --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79" name="Google Shape;10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081" name="Google Shape;1081;p67"/>
          <p:cNvSpPr txBox="1"/>
          <p:nvPr/>
        </p:nvSpPr>
        <p:spPr>
          <a:xfrm>
            <a:off x="996050" y="1444925"/>
            <a:ext cx="606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- 3 catégories de binding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1082" name="Google Shape;1082;p67"/>
          <p:cNvGraphicFramePr/>
          <p:nvPr/>
        </p:nvGraphicFramePr>
        <p:xfrm>
          <a:off x="555125" y="1947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{7E7C3493-1730-47E0-9550-1C6A58AA47F5}</a:tableStyleId>
              </a:tblPr>
              <a:tblGrid>
                <a:gridCol w="2587425"/>
                <a:gridCol w="3428325"/>
                <a:gridCol w="13696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Direction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Syntaxe</a:t>
                      </a:r>
                      <a:endParaRPr b="1" sz="1800">
                        <a:solidFill>
                          <a:srgbClr val="00669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Type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101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</a:t>
                      </a: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nidirectionnel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Depuis le modèle vers la vue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chemeClr val="lt1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⚙️</a:t>
                      </a: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⇒ </a:t>
                      </a:r>
                      <a:r>
                        <a:rPr lang="fr" sz="1700">
                          <a:solidFill>
                            <a:schemeClr val="lt1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👀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{{ expression }}</a:t>
                      </a:r>
                      <a:endParaRPr sz="11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 targetFooBar ] = </a:t>
                      </a:r>
                      <a:r>
                        <a:rPr b="1" lang="fr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"expression"</a:t>
                      </a:r>
                      <a:endParaRPr b="1"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bindTargetFooBa</a:t>
                      </a:r>
                      <a:r>
                        <a:rPr lang="fr" sz="11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 = </a:t>
                      </a:r>
                      <a:r>
                        <a:rPr b="1" lang="fr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"expression"</a:t>
                      </a:r>
                      <a:endParaRPr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242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Interpolation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Propriétés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Classe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Attribut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Style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76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Unidirectionnel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Depuis la vue vers le model</a:t>
                      </a:r>
                      <a:b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</a:br>
                      <a:r>
                        <a:rPr lang="fr" sz="1700">
                          <a:solidFill>
                            <a:schemeClr val="lt1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👀</a:t>
                      </a: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⇒ </a:t>
                      </a:r>
                      <a:r>
                        <a:rPr lang="fr" sz="1700">
                          <a:solidFill>
                            <a:schemeClr val="lt1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⚙️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 targetFooBar ) = </a:t>
                      </a:r>
                      <a:r>
                        <a:rPr b="1" lang="fr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"expression"</a:t>
                      </a:r>
                      <a:endParaRPr b="1"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onTargetFooBar = </a:t>
                      </a:r>
                      <a:r>
                        <a:rPr b="1" lang="fr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"expression"</a:t>
                      </a:r>
                      <a:endParaRPr sz="1100">
                        <a:solidFill>
                          <a:srgbClr val="FF0076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242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Evénements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76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</a:t>
                      </a: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idirectionnel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>
                          <a:solidFill>
                            <a:schemeClr val="lt1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👀</a:t>
                      </a: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⇔ </a:t>
                      </a:r>
                      <a:r>
                        <a:rPr lang="fr" sz="1700">
                          <a:solidFill>
                            <a:schemeClr val="lt1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⚙️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 targetFooBar )] = </a:t>
                      </a:r>
                      <a:r>
                        <a:rPr b="1" lang="fr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"expression"</a:t>
                      </a:r>
                      <a:endParaRPr sz="1100">
                        <a:solidFill>
                          <a:srgbClr val="FF0076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bindonTargetFooBar = </a:t>
                      </a:r>
                      <a:r>
                        <a:rPr b="1" lang="fr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"expression"</a:t>
                      </a:r>
                      <a:endParaRPr b="1"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242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</a:t>
                      </a: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idirectionnel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83" name="Google Shape;1083;p67"/>
          <p:cNvSpPr txBox="1"/>
          <p:nvPr/>
        </p:nvSpPr>
        <p:spPr>
          <a:xfrm>
            <a:off x="5821250" y="4234350"/>
            <a:ext cx="10572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[    ]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4" name="Google Shape;10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250" y="4398225"/>
            <a:ext cx="285600" cy="2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90" name="Google Shape;10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092" name="Google Shape;1092;p68"/>
          <p:cNvSpPr txBox="1"/>
          <p:nvPr/>
        </p:nvSpPr>
        <p:spPr>
          <a:xfrm>
            <a:off x="996050" y="1444925"/>
            <a:ext cx="606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Attributs          Propriétés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93" name="Google Shape;10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700" y="1400625"/>
            <a:ext cx="585450" cy="5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8"/>
          <p:cNvSpPr txBox="1"/>
          <p:nvPr/>
        </p:nvSpPr>
        <p:spPr>
          <a:xfrm>
            <a:off x="876775" y="1979300"/>
            <a:ext cx="719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attributs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c’est du </a:t>
            </a:r>
            <a:r>
              <a:rPr b="1" lang="fr" sz="1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HTML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les </a:t>
            </a:r>
            <a:r>
              <a:rPr b="1" lang="fr" sz="16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propriétés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c’est du </a:t>
            </a:r>
            <a:r>
              <a:rPr b="1" lang="fr" sz="1600" u="sng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DOM</a:t>
            </a:r>
            <a:endParaRPr b="1" sz="1600" u="sng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mapping strict (id)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attribut sans propriété (colspan)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propriété sans attribut  (textContent)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2 mais….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5" name="Google Shape;1095;p68"/>
          <p:cNvSpPr txBox="1"/>
          <p:nvPr/>
        </p:nvSpPr>
        <p:spPr>
          <a:xfrm>
            <a:off x="885525" y="3341550"/>
            <a:ext cx="719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plupart du temps, les attributs servent à initialiser les propriétés mais ne sont pas modifiés si la propriété change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6" name="Google Shape;1096;p68"/>
          <p:cNvSpPr txBox="1"/>
          <p:nvPr/>
        </p:nvSpPr>
        <p:spPr>
          <a:xfrm>
            <a:off x="885525" y="4059875"/>
            <a:ext cx="296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Des attributs sans valeurs :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7" name="Google Shape;1097;p68"/>
          <p:cNvSpPr txBox="1"/>
          <p:nvPr/>
        </p:nvSpPr>
        <p:spPr>
          <a:xfrm>
            <a:off x="3766975" y="4098425"/>
            <a:ext cx="31461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bouton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disabled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Click!!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bouton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8" name="Google Shape;1098;p68"/>
          <p:cNvSpPr txBox="1"/>
          <p:nvPr/>
        </p:nvSpPr>
        <p:spPr>
          <a:xfrm>
            <a:off x="885525" y="4532200"/>
            <a:ext cx="408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attribut: </a:t>
            </a:r>
            <a:r>
              <a:rPr b="1" lang="fr" sz="1600" u="sng">
                <a:solidFill>
                  <a:srgbClr val="93C47D"/>
                </a:solidFill>
                <a:latin typeface="Maven Pro"/>
                <a:ea typeface="Maven Pro"/>
                <a:cs typeface="Maven Pro"/>
                <a:sym typeface="Maven Pro"/>
              </a:rPr>
              <a:t>une chaîne de caractère</a:t>
            </a:r>
            <a:endParaRPr b="1" sz="1600" u="sng">
              <a:solidFill>
                <a:srgbClr val="93C47D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04" name="Google Shape;110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106" name="Google Shape;1106;p69"/>
          <p:cNvSpPr txBox="1"/>
          <p:nvPr/>
        </p:nvSpPr>
        <p:spPr>
          <a:xfrm>
            <a:off x="996050" y="1444925"/>
            <a:ext cx="606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Que des propriétés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07" name="Google Shape;1107;p69"/>
          <p:cNvSpPr txBox="1"/>
          <p:nvPr/>
        </p:nvSpPr>
        <p:spPr>
          <a:xfrm>
            <a:off x="876775" y="1979300"/>
            <a:ext cx="719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monde sans attributs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08" name="Google Shape;1108;p69"/>
          <p:cNvSpPr txBox="1"/>
          <p:nvPr/>
        </p:nvSpPr>
        <p:spPr>
          <a:xfrm>
            <a:off x="885525" y="2510275"/>
            <a:ext cx="7194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Avec le binding, nous travaillons sur les </a:t>
            </a:r>
            <a:r>
              <a:rPr b="1" lang="fr" sz="2000" u="sng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propriétés</a:t>
            </a:r>
            <a:r>
              <a:rPr b="1" lang="fr" sz="20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(des éléments, composants ou directives)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09" name="Google Shape;1109;p69"/>
          <p:cNvSpPr txBox="1"/>
          <p:nvPr/>
        </p:nvSpPr>
        <p:spPr>
          <a:xfrm>
            <a:off x="921025" y="3689200"/>
            <a:ext cx="392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Permet de passer des objets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10" name="Google Shape;1110;p69"/>
          <p:cNvSpPr txBox="1"/>
          <p:nvPr/>
        </p:nvSpPr>
        <p:spPr>
          <a:xfrm>
            <a:off x="996050" y="3256125"/>
            <a:ext cx="38133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bouton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[disabled]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Click!!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bouton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16" name="Google Shape;111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0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118" name="Google Shape;1118;p70"/>
          <p:cNvSpPr txBox="1"/>
          <p:nvPr/>
        </p:nvSpPr>
        <p:spPr>
          <a:xfrm>
            <a:off x="996050" y="1444925"/>
            <a:ext cx="606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Property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binding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1119" name="Google Shape;1119;p70"/>
          <p:cNvGraphicFramePr/>
          <p:nvPr/>
        </p:nvGraphicFramePr>
        <p:xfrm>
          <a:off x="347500" y="2052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{7E7C3493-1730-47E0-9550-1C6A58AA47F5}</a:tableStyleId>
              </a:tblPr>
              <a:tblGrid>
                <a:gridCol w="1217700"/>
                <a:gridCol w="2022075"/>
                <a:gridCol w="45086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Direction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Cible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Syntaxe</a:t>
                      </a:r>
                      <a:endParaRPr b="1" sz="1800">
                        <a:solidFill>
                          <a:srgbClr val="00669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101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Propriété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Attribut d'éléments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Attribut de component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Attribut de directive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fr" sz="1100">
                          <a:solidFill>
                            <a:srgbClr val="85E89D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img 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[src]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someUrl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 </a:t>
                      </a: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/&gt;</a:t>
                      </a:r>
                      <a:endParaRPr sz="1100">
                        <a:solidFill>
                          <a:srgbClr val="E1E4E8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fr" sz="1100">
                          <a:solidFill>
                            <a:srgbClr val="85E89D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my-component 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[data]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currentData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&gt;&lt;/</a:t>
                      </a:r>
                      <a:r>
                        <a:rPr lang="fr" sz="1100">
                          <a:solidFill>
                            <a:srgbClr val="85E89D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my-component</a:t>
                      </a: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100">
                        <a:solidFill>
                          <a:srgbClr val="E1E4E8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fr" sz="1100">
                          <a:solidFill>
                            <a:srgbClr val="85E89D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div 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[ngClass]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selected</a:t>
                      </a:r>
                      <a:r>
                        <a:rPr lang="fr" sz="1100">
                          <a:solidFill>
                            <a:srgbClr val="F97583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isSelected}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&gt;&lt;/</a:t>
                      </a:r>
                      <a:r>
                        <a:rPr lang="fr" sz="1100">
                          <a:solidFill>
                            <a:srgbClr val="85E89D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div</a:t>
                      </a: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100">
                        <a:solidFill>
                          <a:srgbClr val="E1E4E8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24292E"/>
                    </a:solidFill>
                  </a:tcPr>
                </a:tc>
              </a:tr>
            </a:tbl>
          </a:graphicData>
        </a:graphic>
      </p:graphicFrame>
      <p:sp>
        <p:nvSpPr>
          <p:cNvPr id="1120" name="Google Shape;1120;p70"/>
          <p:cNvSpPr/>
          <p:nvPr/>
        </p:nvSpPr>
        <p:spPr>
          <a:xfrm>
            <a:off x="204775" y="3924650"/>
            <a:ext cx="7225200" cy="11262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70"/>
          <p:cNvSpPr txBox="1"/>
          <p:nvPr/>
        </p:nvSpPr>
        <p:spPr>
          <a:xfrm>
            <a:off x="325700" y="3700300"/>
            <a:ext cx="3803700" cy="677100"/>
          </a:xfrm>
          <a:prstGeom prst="rect">
            <a:avLst/>
          </a:prstGeom>
          <a:solidFill>
            <a:srgbClr val="D7158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Forme canonique: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bind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CapitalAttr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Constantes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22" name="Google Shape;1122;p70"/>
          <p:cNvSpPr txBox="1"/>
          <p:nvPr/>
        </p:nvSpPr>
        <p:spPr>
          <a:xfrm>
            <a:off x="431175" y="4429225"/>
            <a:ext cx="4463700" cy="523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show-title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="Some Title"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show-title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show-title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[title]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 'Some Title' 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show-title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28" name="Google Shape;11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7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130" name="Google Shape;1130;p71"/>
          <p:cNvSpPr txBox="1"/>
          <p:nvPr/>
        </p:nvSpPr>
        <p:spPr>
          <a:xfrm>
            <a:off x="996050" y="1444925"/>
            <a:ext cx="697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Ok mais si je veux un attribut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1" name="Google Shape;1131;p71"/>
          <p:cNvSpPr txBox="1"/>
          <p:nvPr/>
        </p:nvSpPr>
        <p:spPr>
          <a:xfrm>
            <a:off x="876775" y="1979300"/>
            <a:ext cx="697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éléments n’ont pas forcément la propriété (ex: aria, svg, colspan)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2" name="Google Shape;1132;p71"/>
          <p:cNvSpPr txBox="1"/>
          <p:nvPr/>
        </p:nvSpPr>
        <p:spPr>
          <a:xfrm>
            <a:off x="885525" y="2651175"/>
            <a:ext cx="778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peut cibler un attribut en précédant le nom de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attr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3" name="Google Shape;1133;p71"/>
          <p:cNvSpPr txBox="1"/>
          <p:nvPr/>
        </p:nvSpPr>
        <p:spPr>
          <a:xfrm>
            <a:off x="885525" y="3371300"/>
            <a:ext cx="683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les classes précède le nom de la classe par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4" name="Google Shape;1134;p71"/>
          <p:cNvSpPr txBox="1"/>
          <p:nvPr/>
        </p:nvSpPr>
        <p:spPr>
          <a:xfrm>
            <a:off x="921025" y="4133300"/>
            <a:ext cx="710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les styles précède le nom de la propriété par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style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5" name="Google Shape;1135;p71"/>
          <p:cNvSpPr txBox="1"/>
          <p:nvPr/>
        </p:nvSpPr>
        <p:spPr>
          <a:xfrm>
            <a:off x="996050" y="3056175"/>
            <a:ext cx="34065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td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[attr.colspan]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 cell!!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6" name="Google Shape;1136;p71"/>
          <p:cNvSpPr txBox="1"/>
          <p:nvPr/>
        </p:nvSpPr>
        <p:spPr>
          <a:xfrm>
            <a:off x="996050" y="3779300"/>
            <a:ext cx="47862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[class.isSpecial]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isSpecial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special class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7" name="Google Shape;1137;p71"/>
          <p:cNvSpPr txBox="1"/>
          <p:nvPr/>
        </p:nvSpPr>
        <p:spPr>
          <a:xfrm>
            <a:off x="996050" y="4564400"/>
            <a:ext cx="59904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[style.color]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isSpecial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?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'red'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'green'"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Special class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2"/>
          <p:cNvSpPr/>
          <p:nvPr/>
        </p:nvSpPr>
        <p:spPr>
          <a:xfrm>
            <a:off x="204775" y="3924650"/>
            <a:ext cx="7225200" cy="531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44" name="Google Shape;11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2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146" name="Google Shape;1146;p72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Event binding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1147" name="Google Shape;1147;p72"/>
          <p:cNvGraphicFramePr/>
          <p:nvPr/>
        </p:nvGraphicFramePr>
        <p:xfrm>
          <a:off x="347500" y="2052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{7E7C3493-1730-47E0-9550-1C6A58AA47F5}</a:tableStyleId>
              </a:tblPr>
              <a:tblGrid>
                <a:gridCol w="1217700"/>
                <a:gridCol w="2490125"/>
                <a:gridCol w="40405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Direction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Cible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Syntaxe</a:t>
                      </a:r>
                      <a:endParaRPr b="1" sz="1800">
                        <a:solidFill>
                          <a:srgbClr val="00669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101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Évènement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Événement d'éléments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Événement</a:t>
                      </a:r>
                      <a:r>
                        <a:rPr lang="fr">
                          <a:solidFill>
                            <a:schemeClr val="lt1"/>
                          </a:solidFill>
                        </a:rPr>
                        <a:t> de component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Événement</a:t>
                      </a:r>
                      <a:r>
                        <a:rPr lang="fr">
                          <a:solidFill>
                            <a:schemeClr val="lt1"/>
                          </a:solidFill>
                        </a:rPr>
                        <a:t> de directive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fr" sz="1100">
                          <a:solidFill>
                            <a:srgbClr val="85E89D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button 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(click)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onSave()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&gt;&lt;/</a:t>
                      </a:r>
                      <a:r>
                        <a:rPr lang="fr" sz="1100">
                          <a:solidFill>
                            <a:srgbClr val="85E89D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button</a:t>
                      </a: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100">
                        <a:solidFill>
                          <a:srgbClr val="E1E4E8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fr" sz="1100">
                          <a:solidFill>
                            <a:srgbClr val="85E89D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hero-detail 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(deleted)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onDeleted(</a:t>
                      </a: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$event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sz="1100">
                        <a:solidFill>
                          <a:srgbClr val="D1D5DA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fr" sz="1100">
                          <a:solidFill>
                            <a:srgbClr val="85E89D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 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(change)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firstName </a:t>
                      </a:r>
                      <a:r>
                        <a:rPr lang="fr" sz="1100">
                          <a:solidFill>
                            <a:srgbClr val="F97583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fr" sz="1100">
                          <a:solidFill>
                            <a:srgbClr val="FAFBFC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$event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 </a:t>
                      </a: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/&gt;</a:t>
                      </a:r>
                      <a:endParaRPr sz="1100">
                        <a:solidFill>
                          <a:srgbClr val="E1E4E8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E1E4E8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24292E"/>
                    </a:solidFill>
                  </a:tcPr>
                </a:tc>
              </a:tr>
            </a:tbl>
          </a:graphicData>
        </a:graphic>
      </p:graphicFrame>
      <p:sp>
        <p:nvSpPr>
          <p:cNvPr id="1148" name="Google Shape;1148;p72"/>
          <p:cNvSpPr txBox="1"/>
          <p:nvPr/>
        </p:nvSpPr>
        <p:spPr>
          <a:xfrm>
            <a:off x="325700" y="3700300"/>
            <a:ext cx="3842700" cy="677100"/>
          </a:xfrm>
          <a:prstGeom prst="rect">
            <a:avLst/>
          </a:prstGeom>
          <a:solidFill>
            <a:srgbClr val="D7158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Forme canonique: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on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CapitalAttr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Référence à l’évent grâce à </a:t>
            </a:r>
            <a:r>
              <a:rPr b="1" lang="fr" sz="16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$event</a:t>
            </a:r>
            <a:endParaRPr b="1" sz="16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54" name="Google Shape;11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3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156" name="Google Shape;1156;p73"/>
          <p:cNvSpPr txBox="1"/>
          <p:nvPr/>
        </p:nvSpPr>
        <p:spPr>
          <a:xfrm>
            <a:off x="996050" y="1444925"/>
            <a:ext cx="606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- 2 Way Binding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1157" name="Google Shape;1157;p73"/>
          <p:cNvGraphicFramePr/>
          <p:nvPr/>
        </p:nvGraphicFramePr>
        <p:xfrm>
          <a:off x="347500" y="228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{7E7C3493-1730-47E0-9550-1C6A58AA47F5}</a:tableStyleId>
              </a:tblPr>
              <a:tblGrid>
                <a:gridCol w="1217700"/>
                <a:gridCol w="2022075"/>
                <a:gridCol w="45086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Direction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Cible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Syntaxe</a:t>
                      </a:r>
                      <a:endParaRPr b="1" sz="1800">
                        <a:solidFill>
                          <a:srgbClr val="00669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101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Bidirectionnel</a:t>
                      </a:r>
                      <a:endParaRPr b="1" sz="12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Propriétés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Événement</a:t>
                      </a:r>
                      <a:r>
                        <a:rPr lang="fr">
                          <a:solidFill>
                            <a:schemeClr val="lt1"/>
                          </a:solidFill>
                        </a:rPr>
                        <a:t> de directive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fr" sz="1100">
                          <a:solidFill>
                            <a:srgbClr val="85E89D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 </a:t>
                      </a:r>
                      <a:r>
                        <a:rPr lang="fr" sz="1100">
                          <a:solidFill>
                            <a:srgbClr val="B392F0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="firstName" 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[(ngModel)]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</a:t>
                      </a:r>
                      <a:r>
                        <a:rPr lang="fr" sz="1100">
                          <a:solidFill>
                            <a:srgbClr val="D1D5DA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firstName</a:t>
                      </a:r>
                      <a:r>
                        <a:rPr lang="fr" sz="1100">
                          <a:solidFill>
                            <a:srgbClr val="9ECBFF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 </a:t>
                      </a:r>
                      <a:r>
                        <a:rPr lang="fr" sz="1100">
                          <a:solidFill>
                            <a:srgbClr val="E1E4E8"/>
                          </a:solidFill>
                          <a:highlight>
                            <a:srgbClr val="24292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/&gt;</a:t>
                      </a:r>
                      <a:endParaRPr sz="1100">
                        <a:solidFill>
                          <a:srgbClr val="E1E4E8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E1E4E8"/>
                        </a:solidFill>
                        <a:highlight>
                          <a:srgbClr val="24292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24292E"/>
                    </a:solidFill>
                  </a:tcPr>
                </a:tc>
              </a:tr>
            </a:tbl>
          </a:graphicData>
        </a:graphic>
      </p:graphicFrame>
      <p:sp>
        <p:nvSpPr>
          <p:cNvPr id="1158" name="Google Shape;1158;p73"/>
          <p:cNvSpPr txBox="1"/>
          <p:nvPr/>
        </p:nvSpPr>
        <p:spPr>
          <a:xfrm>
            <a:off x="325700" y="3852700"/>
            <a:ext cx="3842700" cy="431100"/>
          </a:xfrm>
          <a:prstGeom prst="rect">
            <a:avLst/>
          </a:prstGeom>
          <a:solidFill>
            <a:srgbClr val="D7158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Équivalent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à :</a:t>
            </a:r>
            <a:endParaRPr b="1" sz="16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59" name="Google Shape;1159;p73"/>
          <p:cNvSpPr txBox="1"/>
          <p:nvPr/>
        </p:nvSpPr>
        <p:spPr>
          <a:xfrm>
            <a:off x="300050" y="4627925"/>
            <a:ext cx="79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Note : </a:t>
            </a:r>
            <a:r>
              <a:rPr b="1" i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ngModel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est fourni par le package </a:t>
            </a:r>
            <a:r>
              <a:rPr b="1" i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@angular/forms</a:t>
            </a:r>
            <a:endParaRPr b="1" i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60" name="Google Shape;1160;p73"/>
          <p:cNvSpPr txBox="1"/>
          <p:nvPr/>
        </p:nvSpPr>
        <p:spPr>
          <a:xfrm>
            <a:off x="688925" y="4291625"/>
            <a:ext cx="57759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[ngModel]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(ngModelChange)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$event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66" name="Google Shape;116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4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168" name="Google Shape;1168;p74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Databinding - Variables locales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69" name="Google Shape;1169;p74"/>
          <p:cNvSpPr txBox="1"/>
          <p:nvPr/>
        </p:nvSpPr>
        <p:spPr>
          <a:xfrm>
            <a:off x="201300" y="2063450"/>
            <a:ext cx="34212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Variables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Une valeur (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let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Références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L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'élément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#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ou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ref-XXX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Disponible dans :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Tout le template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composant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70" name="Google Shape;1170;p74"/>
          <p:cNvSpPr txBox="1"/>
          <p:nvPr/>
        </p:nvSpPr>
        <p:spPr>
          <a:xfrm>
            <a:off x="5345000" y="2063450"/>
            <a:ext cx="2816400" cy="692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movie-detail</a:t>
            </a:r>
            <a:endParaRPr sz="1100">
              <a:solidFill>
                <a:srgbClr val="85E89D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movie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of movies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movie-detail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1" name="Google Shape;1171;p74"/>
          <p:cNvSpPr txBox="1"/>
          <p:nvPr/>
        </p:nvSpPr>
        <p:spPr>
          <a:xfrm>
            <a:off x="3836900" y="3173275"/>
            <a:ext cx="4324500" cy="523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phone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click(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phone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2" name="Google Shape;1172;p74"/>
          <p:cNvSpPr txBox="1"/>
          <p:nvPr/>
        </p:nvSpPr>
        <p:spPr>
          <a:xfrm>
            <a:off x="3836900" y="3988725"/>
            <a:ext cx="4324500" cy="523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ref-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fax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click(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fax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Fax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5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178" name="Google Shape;1178;p75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5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7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1" name="Google Shape;1181;p75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1182" name="Google Shape;1182;p75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2</a:t>
            </a:r>
            <a:endParaRPr sz="6000"/>
          </a:p>
        </p:txBody>
      </p:sp>
      <p:pic>
        <p:nvPicPr>
          <p:cNvPr id="1183" name="Google Shape;11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75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75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75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75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75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5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5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5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Binding des données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192" name="Google Shape;119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75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75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75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2.0-Databinding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96" name="Google Shape;1196;p75"/>
          <p:cNvSpPr txBox="1"/>
          <p:nvPr/>
        </p:nvSpPr>
        <p:spPr>
          <a:xfrm>
            <a:off x="941825" y="1889138"/>
            <a:ext cx="7828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composant Application :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Ajoutez un composant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&lt;mat-toolbar&gt;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Ajoutez en dessous du &lt;mat-toolbar&gt; l’appel au composant Accueil (Créé dans l’ex 1)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composant Accueil (créé dans l’ex 1) :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Créez une mat-card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l’intérieur de la mat-card, ajoutez une input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Lorsque vous saisissez quelque chose dans l’input, cela doit actualiser l’affichage à côté afin de dire Salut à toi: {contenuDeL’input}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97" name="Google Shape;1197;p75"/>
          <p:cNvPicPr preferRelativeResize="0"/>
          <p:nvPr/>
        </p:nvPicPr>
        <p:blipFill rotWithShape="1">
          <a:blip r:embed="rId6">
            <a:alphaModFix/>
          </a:blip>
          <a:srcRect b="10" l="0" r="81858" t="0"/>
          <a:stretch/>
        </p:blipFill>
        <p:spPr>
          <a:xfrm>
            <a:off x="5395050" y="2208350"/>
            <a:ext cx="1603600" cy="2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75"/>
          <p:cNvPicPr preferRelativeResize="0"/>
          <p:nvPr/>
        </p:nvPicPr>
        <p:blipFill rotWithShape="1">
          <a:blip r:embed="rId6">
            <a:alphaModFix/>
          </a:blip>
          <a:srcRect b="10" l="81858" r="0" t="0"/>
          <a:stretch/>
        </p:blipFill>
        <p:spPr>
          <a:xfrm>
            <a:off x="6998650" y="2208350"/>
            <a:ext cx="1603600" cy="2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9" name="Google Shape;469;p22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Notre Projet Angular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04" name="Google Shape;1204;p76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205" name="Google Shape;1205;p76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Binding des données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 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206" name="Google Shape;120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76"/>
          <p:cNvSpPr txBox="1"/>
          <p:nvPr/>
        </p:nvSpPr>
        <p:spPr>
          <a:xfrm>
            <a:off x="1567800" y="1854125"/>
            <a:ext cx="6008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2.0-Databinding-solution</a:t>
            </a:r>
            <a:endParaRPr/>
          </a:p>
        </p:txBody>
      </p:sp>
      <p:pic>
        <p:nvPicPr>
          <p:cNvPr id="1208" name="Google Shape;1208;p76"/>
          <p:cNvPicPr preferRelativeResize="0"/>
          <p:nvPr/>
        </p:nvPicPr>
        <p:blipFill rotWithShape="1">
          <a:blip r:embed="rId4">
            <a:alphaModFix/>
          </a:blip>
          <a:srcRect b="80232" l="0" r="72553" t="0"/>
          <a:stretch/>
        </p:blipFill>
        <p:spPr>
          <a:xfrm>
            <a:off x="1055350" y="3390550"/>
            <a:ext cx="4323000" cy="14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7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214" name="Google Shape;1214;p77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7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7" name="Google Shape;1217;p77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1218" name="Google Shape;1218;p77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3</a:t>
            </a:r>
            <a:endParaRPr sz="6000"/>
          </a:p>
        </p:txBody>
      </p:sp>
      <p:pic>
        <p:nvPicPr>
          <p:cNvPr id="1219" name="Google Shape;121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77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7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7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7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7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7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7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7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Binding des données - 2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228" name="Google Shape;122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77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7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7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3.0-Databinding-2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32" name="Google Shape;1232;p77"/>
          <p:cNvSpPr txBox="1"/>
          <p:nvPr/>
        </p:nvSpPr>
        <p:spPr>
          <a:xfrm>
            <a:off x="941825" y="1889138"/>
            <a:ext cx="782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va maintenant créer une Card qui reprend les informations d’un de nos employés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Je l’ai déjà créé pour vous dans le dossier /partage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Complétez le composant Carte pour afficher les informations de la personne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le composant Carte dans votre composant Accueil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33" name="Google Shape;1233;p77"/>
          <p:cNvSpPr txBox="1"/>
          <p:nvPr/>
        </p:nvSpPr>
        <p:spPr>
          <a:xfrm>
            <a:off x="1586500" y="4331150"/>
            <a:ext cx="692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Vous avez désormais le modèle des cartes que nous allons utiliser un peu partout dans notre application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34" name="Google Shape;1234;p77"/>
          <p:cNvSpPr txBox="1"/>
          <p:nvPr/>
        </p:nvSpPr>
        <p:spPr>
          <a:xfrm>
            <a:off x="996050" y="3848900"/>
            <a:ext cx="692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Indice: </a:t>
            </a:r>
            <a:r>
              <a:rPr b="1" i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(Aidez vous du fichier model/Person.ts)</a:t>
            </a:r>
            <a:endParaRPr b="1" i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35" name="Google Shape;1235;p77"/>
          <p:cNvSpPr txBox="1"/>
          <p:nvPr/>
        </p:nvSpPr>
        <p:spPr>
          <a:xfrm>
            <a:off x="1062950" y="1467150"/>
            <a:ext cx="36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🎯 Objectif : Afficher un employé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41" name="Google Shape;1241;p78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242" name="Google Shape;1242;p78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Binding des données-2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 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243" name="Google Shape;124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78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3.0-Databinding-2-solution</a:t>
            </a:r>
            <a:endParaRPr/>
          </a:p>
        </p:txBody>
      </p:sp>
      <p:pic>
        <p:nvPicPr>
          <p:cNvPr id="1245" name="Google Shape;124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25" y="2779825"/>
            <a:ext cx="4983048" cy="22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78"/>
          <p:cNvPicPr preferRelativeResize="0"/>
          <p:nvPr/>
        </p:nvPicPr>
        <p:blipFill rotWithShape="1">
          <a:blip r:embed="rId4">
            <a:alphaModFix/>
          </a:blip>
          <a:srcRect b="64985" l="32456" r="32718" t="7506"/>
          <a:stretch/>
        </p:blipFill>
        <p:spPr>
          <a:xfrm>
            <a:off x="5302625" y="2088050"/>
            <a:ext cx="3664848" cy="132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52" name="Google Shape;1252;p79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Retour sur les Composants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8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58" name="Google Shape;12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80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260" name="Google Shape;1260;p80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Composants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- 2 types de composants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61" name="Google Shape;1261;p80"/>
          <p:cNvSpPr txBox="1"/>
          <p:nvPr/>
        </p:nvSpPr>
        <p:spPr>
          <a:xfrm>
            <a:off x="1030125" y="2048825"/>
            <a:ext cx="8159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"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Directive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" permet d’enrichir un élément HTML...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"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Component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" est une directive avec une vue et des styles CSS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8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67" name="Google Shape;126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8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269" name="Google Shape;1269;p81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Composants - Arbre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70" name="Google Shape;1270;p81"/>
          <p:cNvSpPr txBox="1"/>
          <p:nvPr/>
        </p:nvSpPr>
        <p:spPr>
          <a:xfrm>
            <a:off x="1030125" y="2048825"/>
            <a:ext cx="7140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Arbre de composant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Les"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enfants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"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sont ajouté au parent s’ils apparaissent dans son template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Les composants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doivent être déclarés dans le module</a:t>
            </a:r>
            <a:endParaRPr b="1" sz="20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71" name="Google Shape;127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975" y="284650"/>
            <a:ext cx="2548975" cy="19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77" name="Google Shape;127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82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279" name="Google Shape;1279;p82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Composants - Imbriquer les composants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80" name="Google Shape;1280;p82"/>
          <p:cNvSpPr txBox="1"/>
          <p:nvPr/>
        </p:nvSpPr>
        <p:spPr>
          <a:xfrm>
            <a:off x="1030125" y="1896425"/>
            <a:ext cx="7969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Lorsqu’un composant parent utilise des composants enfants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Ils doivent être référencés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Ils doivent être déclarés dans les déclarations du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@NgModule()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81" name="Google Shape;1281;p82"/>
          <p:cNvSpPr txBox="1"/>
          <p:nvPr/>
        </p:nvSpPr>
        <p:spPr>
          <a:xfrm>
            <a:off x="1174550" y="2849150"/>
            <a:ext cx="4617300" cy="212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NgModule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BrowserModule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'@angular/platform-browser'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AppRoutingModule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'./app-routing.module'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AppComponent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'./accueil/accueil.component'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@NgModule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declarations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</a:t>
            </a:r>
            <a:endParaRPr sz="9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…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2" name="Google Shape;1282;p82"/>
          <p:cNvSpPr/>
          <p:nvPr/>
        </p:nvSpPr>
        <p:spPr>
          <a:xfrm>
            <a:off x="1735625" y="3497425"/>
            <a:ext cx="1389600" cy="331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83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288" name="Google Shape;1288;p83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83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91" name="Google Shape;1291;p83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1292" name="Google Shape;1292;p83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4</a:t>
            </a:r>
            <a:endParaRPr sz="6000"/>
          </a:p>
        </p:txBody>
      </p:sp>
      <p:pic>
        <p:nvPicPr>
          <p:cNvPr id="1293" name="Google Shape;12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83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83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3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83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3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83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83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83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Imbriquer les composants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302" name="Google Shape;130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83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83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83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4.0-Hierarchie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06" name="Google Shape;1306;p83"/>
          <p:cNvSpPr txBox="1"/>
          <p:nvPr/>
        </p:nvSpPr>
        <p:spPr>
          <a:xfrm>
            <a:off x="941825" y="1736738"/>
            <a:ext cx="7828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Créez un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Header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placez y le contenu du </a:t>
            </a:r>
            <a:r>
              <a:rPr b="1" lang="fr" sz="16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&lt;mat-toolbar&gt;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(encore dans le composant Application - Ex 2)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Créez un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Drawer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qui sera la barre latérale de l’application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Drawer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aura 4 item de menu (Accueil, Liste du personnel, Statistiques, Contact)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Utiliser le composant Accueil dans un  &lt;mat-drawer-content&gt;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Ajoutez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Drawer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Header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Utilisez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Header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Application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07" name="Google Shape;1307;p83"/>
          <p:cNvSpPr txBox="1"/>
          <p:nvPr/>
        </p:nvSpPr>
        <p:spPr>
          <a:xfrm>
            <a:off x="996050" y="3822275"/>
            <a:ext cx="692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 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Indice: </a:t>
            </a:r>
            <a:r>
              <a:rPr b="1" i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(Regardez du côté des </a:t>
            </a:r>
            <a:r>
              <a:rPr b="1" i="1" lang="fr" sz="13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Sidenav</a:t>
            </a:r>
            <a:r>
              <a:rPr b="1" i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des &lt;mat-nav-list&gt;, des &lt;mat-list-item&gt;)</a:t>
            </a:r>
            <a:endParaRPr b="1" i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08" name="Google Shape;1308;p83"/>
          <p:cNvSpPr txBox="1"/>
          <p:nvPr/>
        </p:nvSpPr>
        <p:spPr>
          <a:xfrm>
            <a:off x="1229450" y="4075775"/>
            <a:ext cx="692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l’instant on ne gère pas le fait de pouvoir afficher / cacher le drawer. Vous pouvez faire en sorte qu’il s’affiche tout le temps. Utilisez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opened </a:t>
            </a:r>
            <a:r>
              <a:rPr b="1" i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sur la balise &lt;mat-drawer&gt; pour forcer son ouverture.</a:t>
            </a:r>
            <a:endParaRPr b="1" i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09" name="Google Shape;1309;p83"/>
          <p:cNvSpPr txBox="1"/>
          <p:nvPr/>
        </p:nvSpPr>
        <p:spPr>
          <a:xfrm>
            <a:off x="1246950" y="4699475"/>
            <a:ext cx="665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Pensez à déplacer le contenu de app.component.scss vers header.component.scss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15" name="Google Shape;1315;p84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316" name="Google Shape;1316;p84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Imbriquer les composants 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317" name="Google Shape;131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84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4.0-Hierarchie-solution</a:t>
            </a:r>
            <a:endParaRPr/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8125"/>
            <a:ext cx="6572606" cy="30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5" name="Google Shape;1325;p85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326" name="Google Shape;1326;p85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Imbriquer les composants - EXPLICATIONS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327" name="Google Shape;132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85"/>
          <p:cNvSpPr/>
          <p:nvPr/>
        </p:nvSpPr>
        <p:spPr>
          <a:xfrm>
            <a:off x="1068600" y="2023538"/>
            <a:ext cx="2330700" cy="483600"/>
          </a:xfrm>
          <a:prstGeom prst="rect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ApplicationComponent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9" name="Google Shape;1329;p85"/>
          <p:cNvSpPr/>
          <p:nvPr/>
        </p:nvSpPr>
        <p:spPr>
          <a:xfrm>
            <a:off x="4215625" y="4586475"/>
            <a:ext cx="2330700" cy="483600"/>
          </a:xfrm>
          <a:prstGeom prst="rect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CarteComponent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0" name="Google Shape;1330;p85"/>
          <p:cNvSpPr/>
          <p:nvPr/>
        </p:nvSpPr>
        <p:spPr>
          <a:xfrm>
            <a:off x="4215625" y="3698850"/>
            <a:ext cx="2330700" cy="483600"/>
          </a:xfrm>
          <a:prstGeom prst="rect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AccueilComponent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1" name="Google Shape;1331;p85"/>
          <p:cNvSpPr/>
          <p:nvPr/>
        </p:nvSpPr>
        <p:spPr>
          <a:xfrm>
            <a:off x="1068600" y="2861200"/>
            <a:ext cx="2330700" cy="483600"/>
          </a:xfrm>
          <a:prstGeom prst="rect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HeaderComponent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2" name="Google Shape;1332;p85"/>
          <p:cNvSpPr/>
          <p:nvPr/>
        </p:nvSpPr>
        <p:spPr>
          <a:xfrm>
            <a:off x="1068600" y="3698850"/>
            <a:ext cx="2330700" cy="483600"/>
          </a:xfrm>
          <a:prstGeom prst="rect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DrawerComponent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333" name="Google Shape;1333;p85"/>
          <p:cNvCxnSpPr>
            <a:stCxn id="1329" idx="0"/>
            <a:endCxn id="1330" idx="2"/>
          </p:cNvCxnSpPr>
          <p:nvPr/>
        </p:nvCxnSpPr>
        <p:spPr>
          <a:xfrm rot="10800000">
            <a:off x="5380975" y="4182375"/>
            <a:ext cx="0" cy="40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34" name="Google Shape;1334;p85"/>
          <p:cNvCxnSpPr>
            <a:stCxn id="1330" idx="1"/>
            <a:endCxn id="1332" idx="3"/>
          </p:cNvCxnSpPr>
          <p:nvPr/>
        </p:nvCxnSpPr>
        <p:spPr>
          <a:xfrm rot="10800000">
            <a:off x="3399325" y="3940650"/>
            <a:ext cx="81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35" name="Google Shape;1335;p85"/>
          <p:cNvCxnSpPr>
            <a:stCxn id="1332" idx="0"/>
            <a:endCxn id="1331" idx="2"/>
          </p:cNvCxnSpPr>
          <p:nvPr/>
        </p:nvCxnSpPr>
        <p:spPr>
          <a:xfrm rot="10800000">
            <a:off x="2233950" y="3344850"/>
            <a:ext cx="0" cy="35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36" name="Google Shape;1336;p85"/>
          <p:cNvCxnSpPr>
            <a:stCxn id="1331" idx="0"/>
            <a:endCxn id="1328" idx="2"/>
          </p:cNvCxnSpPr>
          <p:nvPr/>
        </p:nvCxnSpPr>
        <p:spPr>
          <a:xfrm rot="10800000">
            <a:off x="2233950" y="2507200"/>
            <a:ext cx="0" cy="35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37" name="Google Shape;1337;p85"/>
          <p:cNvSpPr txBox="1"/>
          <p:nvPr/>
        </p:nvSpPr>
        <p:spPr>
          <a:xfrm>
            <a:off x="4326600" y="1648350"/>
            <a:ext cx="459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On a une bonne chaîne de composant imbriqués les uns dans les autres ! </a:t>
            </a:r>
            <a:endParaRPr b="1" sz="2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75" name="Google Shape;4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00" y="2015153"/>
            <a:ext cx="6249826" cy="303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3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478" name="Google Shape;478;p23"/>
          <p:cNvSpPr txBox="1"/>
          <p:nvPr/>
        </p:nvSpPr>
        <p:spPr>
          <a:xfrm>
            <a:off x="996050" y="1444925"/>
            <a:ext cx="48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Notre projet Angular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79" name="Google Shape;4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9175" y="171424"/>
            <a:ext cx="3143952" cy="152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8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43" name="Google Shape;1343;p86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Cycle de vie des composants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49" name="Google Shape;134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8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351" name="Google Shape;1351;p87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Cycle de vie des composants - Exemple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52" name="Google Shape;1352;p87"/>
          <p:cNvSpPr txBox="1"/>
          <p:nvPr/>
        </p:nvSpPr>
        <p:spPr>
          <a:xfrm>
            <a:off x="1085300" y="1999025"/>
            <a:ext cx="5890200" cy="2986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OnInit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13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3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'app-root'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3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'./app.component.html'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3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'./app.component.scss'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AppComponent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i="1"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OnInit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title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3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'cours-dev-web-angular'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ngOnInit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3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"Youpi ! On Init !"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3" name="Google Shape;1353;p87"/>
          <p:cNvSpPr txBox="1"/>
          <p:nvPr/>
        </p:nvSpPr>
        <p:spPr>
          <a:xfrm>
            <a:off x="5886650" y="296150"/>
            <a:ext cx="287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Ici j’ai pris l’exemple avec l’évènement OnInit, mais il y’en a plein d’autres (on va les voir juste après) ! 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354" name="Google Shape;1354;p87"/>
          <p:cNvCxnSpPr>
            <a:stCxn id="1353" idx="3"/>
            <a:endCxn id="1352" idx="3"/>
          </p:cNvCxnSpPr>
          <p:nvPr/>
        </p:nvCxnSpPr>
        <p:spPr>
          <a:xfrm flipH="1">
            <a:off x="6975650" y="757850"/>
            <a:ext cx="1786200" cy="2734200"/>
          </a:xfrm>
          <a:prstGeom prst="curvedConnector3">
            <a:avLst>
              <a:gd fmla="val -13331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60" name="Google Shape;136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8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362" name="Google Shape;1362;p88"/>
          <p:cNvSpPr txBox="1"/>
          <p:nvPr/>
        </p:nvSpPr>
        <p:spPr>
          <a:xfrm>
            <a:off x="996050" y="1444925"/>
            <a:ext cx="606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Cycle de vie des composants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3" name="Google Shape;1363;p88"/>
          <p:cNvSpPr txBox="1"/>
          <p:nvPr/>
        </p:nvSpPr>
        <p:spPr>
          <a:xfrm>
            <a:off x="1051250" y="1877575"/>
            <a:ext cx="7746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ngOnChanges() 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Répond à chaque fois que les propriétés en entrée changent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ngOnInit()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initialise le composant/la directive après sa création (1 fois)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ngDoCheck()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Permet d’agir sur la détection des modifications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ngAfterContentInit()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Répond après l’initialisation du contenu du composant (1 fois)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ngAfterContentChecked()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Répond après que Angular ai vérifié le contenu du composant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ngAfterViewInit()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Répond après l’initialisation de la vue du composant (1 fois)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ngAfterViewChecked()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Répond après que Angular ai vérifié le contenu de la vue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ngOnDestroy()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Permet de faire du nettoyage avant destruction du composant (1 fois)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4" name="Google Shape;1364;p88"/>
          <p:cNvSpPr/>
          <p:nvPr/>
        </p:nvSpPr>
        <p:spPr>
          <a:xfrm>
            <a:off x="457425" y="2054375"/>
            <a:ext cx="428100" cy="2682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EC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70" name="Google Shape;1370;p89"/>
          <p:cNvSpPr txBox="1"/>
          <p:nvPr>
            <p:ph type="title"/>
          </p:nvPr>
        </p:nvSpPr>
        <p:spPr>
          <a:xfrm>
            <a:off x="1256550" y="2130150"/>
            <a:ext cx="68511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Gestion des événements </a:t>
            </a:r>
            <a:r>
              <a:rPr lang="fr" sz="504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DOM*</a:t>
            </a:r>
            <a:endParaRPr sz="504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71" name="Google Shape;1371;p89"/>
          <p:cNvSpPr txBox="1"/>
          <p:nvPr/>
        </p:nvSpPr>
        <p:spPr>
          <a:xfrm>
            <a:off x="146225" y="4704725"/>
            <a:ext cx="505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*D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ocument </a:t>
            </a:r>
            <a:r>
              <a:rPr b="1" lang="fr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bject </a:t>
            </a:r>
            <a:r>
              <a:rPr b="1" lang="fr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odel = modèle objet de document</a:t>
            </a:r>
            <a:endParaRPr sz="11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77" name="Google Shape;137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90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379" name="Google Shape;1379;p90"/>
          <p:cNvSpPr txBox="1"/>
          <p:nvPr/>
        </p:nvSpPr>
        <p:spPr>
          <a:xfrm>
            <a:off x="996050" y="1444925"/>
            <a:ext cx="77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Gestion des éléments du DOM - Les évènements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80" name="Google Shape;1380;p90"/>
          <p:cNvSpPr txBox="1"/>
          <p:nvPr/>
        </p:nvSpPr>
        <p:spPr>
          <a:xfrm>
            <a:off x="3557100" y="2416325"/>
            <a:ext cx="4365300" cy="2385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OnInit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 =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{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ngOnInit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void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updateValue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$event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MouseEvent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+= 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 | '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$event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1" name="Google Shape;1381;p90"/>
          <p:cNvSpPr txBox="1"/>
          <p:nvPr/>
        </p:nvSpPr>
        <p:spPr>
          <a:xfrm>
            <a:off x="126775" y="4448225"/>
            <a:ext cx="33402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updateValue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$event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82" name="Google Shape;138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75" y="4104625"/>
            <a:ext cx="15621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325" y="2122050"/>
            <a:ext cx="1343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90"/>
          <p:cNvSpPr txBox="1"/>
          <p:nvPr/>
        </p:nvSpPr>
        <p:spPr>
          <a:xfrm>
            <a:off x="226975" y="2065100"/>
            <a:ext cx="324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Nom de l’événement </a:t>
            </a:r>
            <a:r>
              <a:rPr b="1" lang="fr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entre ( )</a:t>
            </a:r>
            <a:endParaRPr b="1"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Fait référence à une méthode de la classe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récupérer les détails de l’event : </a:t>
            </a:r>
            <a:r>
              <a:rPr b="1" lang="fr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$event</a:t>
            </a:r>
            <a:endParaRPr b="1"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85" name="Google Shape;1385;p90"/>
          <p:cNvSpPr/>
          <p:nvPr/>
        </p:nvSpPr>
        <p:spPr>
          <a:xfrm>
            <a:off x="4748600" y="4007550"/>
            <a:ext cx="509700" cy="18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90"/>
          <p:cNvSpPr/>
          <p:nvPr/>
        </p:nvSpPr>
        <p:spPr>
          <a:xfrm>
            <a:off x="2555950" y="4535075"/>
            <a:ext cx="509700" cy="18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7" name="Google Shape;1387;p90"/>
          <p:cNvCxnSpPr>
            <a:stCxn id="1386" idx="0"/>
            <a:endCxn id="1385" idx="0"/>
          </p:cNvCxnSpPr>
          <p:nvPr/>
        </p:nvCxnSpPr>
        <p:spPr>
          <a:xfrm rot="-5400000">
            <a:off x="3643450" y="3175025"/>
            <a:ext cx="527400" cy="2192700"/>
          </a:xfrm>
          <a:prstGeom prst="curvedConnector3">
            <a:avLst>
              <a:gd fmla="val 12868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93" name="Google Shape;139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9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395" name="Google Shape;1395;p91"/>
          <p:cNvSpPr txBox="1"/>
          <p:nvPr/>
        </p:nvSpPr>
        <p:spPr>
          <a:xfrm>
            <a:off x="996050" y="1444925"/>
            <a:ext cx="77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Gestion des éléments du DOM - Les évènements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96" name="Google Shape;1396;p91"/>
          <p:cNvSpPr txBox="1"/>
          <p:nvPr/>
        </p:nvSpPr>
        <p:spPr>
          <a:xfrm>
            <a:off x="485650" y="3880500"/>
            <a:ext cx="6666600" cy="1031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@HostListener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,[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'$event'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:any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'button'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'number of clicks:'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numberOfClicks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97" name="Google Shape;13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75" y="3586225"/>
            <a:ext cx="1343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91"/>
          <p:cNvSpPr txBox="1"/>
          <p:nvPr/>
        </p:nvSpPr>
        <p:spPr>
          <a:xfrm>
            <a:off x="226975" y="2065100"/>
            <a:ext cx="8202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utiliser les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événement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il est aussi possible de passer par les </a:t>
            </a:r>
            <a:r>
              <a:rPr b="1" lang="fr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@HostListener</a:t>
            </a:r>
            <a:endParaRPr b="1"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chaque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déclenchement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l’événement sur le composant / la directive, la fonction sera appelée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04" name="Google Shape;140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2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406" name="Google Shape;1406;p92"/>
          <p:cNvSpPr txBox="1"/>
          <p:nvPr/>
        </p:nvSpPr>
        <p:spPr>
          <a:xfrm>
            <a:off x="996050" y="1444925"/>
            <a:ext cx="77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Gestion des éléments du DOM - Exemple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07" name="Google Shape;1407;p92"/>
          <p:cNvSpPr txBox="1"/>
          <p:nvPr/>
        </p:nvSpPr>
        <p:spPr>
          <a:xfrm>
            <a:off x="1174975" y="2961575"/>
            <a:ext cx="5652300" cy="2031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'app-accueil'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'./accueil.component.html'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'./accueil.component.scss'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myOnClickFunction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$event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MouseEvent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monBoutonHtml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$event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currentTarget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HTMLElement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"id:"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monBoutonHtml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"data-info:"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monBoutonHtml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attributes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getNamedItem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"data-info"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08" name="Google Shape;1408;p92"/>
          <p:cNvSpPr txBox="1"/>
          <p:nvPr/>
        </p:nvSpPr>
        <p:spPr>
          <a:xfrm>
            <a:off x="1174975" y="2548000"/>
            <a:ext cx="6338100" cy="307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="boutonTest"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data-info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="Banane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myOnClickFunction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$event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Cliquez Moi !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8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fr" sz="8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09" name="Google Shape;140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975" y="2271500"/>
            <a:ext cx="15621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92"/>
          <p:cNvSpPr txBox="1"/>
          <p:nvPr/>
        </p:nvSpPr>
        <p:spPr>
          <a:xfrm>
            <a:off x="1016750" y="1916150"/>
            <a:ext cx="79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va récupérer les informations du bouton depuis lequel on a cliqué !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11" name="Google Shape;141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100" y="248775"/>
            <a:ext cx="93879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9700" y="248775"/>
            <a:ext cx="22098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93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418" name="Google Shape;1418;p93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93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9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21" name="Google Shape;1421;p93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1422" name="Google Shape;1422;p93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5</a:t>
            </a:r>
            <a:endParaRPr sz="6000"/>
          </a:p>
        </p:txBody>
      </p:sp>
      <p:pic>
        <p:nvPicPr>
          <p:cNvPr id="1423" name="Google Shape;142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93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93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93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93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93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93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93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93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Evénements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432" name="Google Shape;143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93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93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93"/>
          <p:cNvSpPr txBox="1"/>
          <p:nvPr/>
        </p:nvSpPr>
        <p:spPr>
          <a:xfrm>
            <a:off x="6666025" y="1323700"/>
            <a:ext cx="2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5.0-Evenements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36" name="Google Shape;1436;p93"/>
          <p:cNvSpPr txBox="1"/>
          <p:nvPr/>
        </p:nvSpPr>
        <p:spPr>
          <a:xfrm>
            <a:off x="941825" y="1736738"/>
            <a:ext cx="7828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Ajoutez un bouton “aleatoire” 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ce bouton devra avoir l’id=”refresh”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Ajoutez un clic sur ce bouton pour afficher une personne aléatoirement depuis la liste Personnel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 chargement de la page, une personne doit également être choisi aléatoirement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37" name="Google Shape;1437;p93"/>
          <p:cNvSpPr txBox="1"/>
          <p:nvPr/>
        </p:nvSpPr>
        <p:spPr>
          <a:xfrm>
            <a:off x="1369550" y="4207175"/>
            <a:ext cx="708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J’ai pris le contenu du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Carte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la placer dans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a mit notre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Carte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 côté pour l’instant, mais on va le reprendre très prochainement 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38" name="Google Shape;1438;p93"/>
          <p:cNvSpPr txBox="1"/>
          <p:nvPr/>
        </p:nvSpPr>
        <p:spPr>
          <a:xfrm>
            <a:off x="3783500" y="3624225"/>
            <a:ext cx="485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C’est juste pour pas trop vous surcharger avec de nouvelles choses ! 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44" name="Google Shape;1444;p94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445" name="Google Shape;1445;p94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Evénements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 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446" name="Google Shape;144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94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5.0-Evenements-solution</a:t>
            </a:r>
            <a:endParaRPr/>
          </a:p>
        </p:txBody>
      </p:sp>
      <p:pic>
        <p:nvPicPr>
          <p:cNvPr id="1448" name="Google Shape;144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00" y="2132925"/>
            <a:ext cx="5886994" cy="28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9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54" name="Google Shape;1454;p95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Communication Serveur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5" name="Google Shape;485;p24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Prérequis &amp; Installation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9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60" name="Google Shape;146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9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462" name="Google Shape;1462;p96"/>
          <p:cNvSpPr txBox="1"/>
          <p:nvPr/>
        </p:nvSpPr>
        <p:spPr>
          <a:xfrm>
            <a:off x="996050" y="1444925"/>
            <a:ext cx="812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Communication Server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- Utilisation du service HTTP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63" name="Google Shape;1463;p96"/>
          <p:cNvSpPr txBox="1"/>
          <p:nvPr/>
        </p:nvSpPr>
        <p:spPr>
          <a:xfrm>
            <a:off x="61200" y="2279825"/>
            <a:ext cx="3139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utiliser le service HTTP fournir par Angular :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Intégrez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HttpClientModule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notre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NgModule</a:t>
            </a:r>
            <a:endParaRPr b="1" sz="20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464" name="Google Shape;1464;p96"/>
          <p:cNvGrpSpPr/>
          <p:nvPr/>
        </p:nvGrpSpPr>
        <p:grpSpPr>
          <a:xfrm>
            <a:off x="3402350" y="2279825"/>
            <a:ext cx="4784700" cy="2724300"/>
            <a:chOff x="3104950" y="2128675"/>
            <a:chExt cx="4784700" cy="2724300"/>
          </a:xfrm>
        </p:grpSpPr>
        <p:sp>
          <p:nvSpPr>
            <p:cNvPr id="1465" name="Google Shape;1465;p96"/>
            <p:cNvSpPr txBox="1"/>
            <p:nvPr/>
          </p:nvSpPr>
          <p:spPr>
            <a:xfrm>
              <a:off x="3104950" y="2128675"/>
              <a:ext cx="4784700" cy="272430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txBody>
            <a:bodyPr anchorCtr="0" anchor="t" bIns="91425" lIns="90000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97583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 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r>
                <a:rPr b="1" lang="fr" sz="1100">
                  <a:solidFill>
                    <a:srgbClr val="B392F0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HttpClientModule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} </a:t>
              </a:r>
              <a:r>
                <a:rPr lang="fr" sz="1100">
                  <a:solidFill>
                    <a:srgbClr val="F97583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from </a:t>
              </a:r>
              <a:r>
                <a:rPr lang="fr" sz="1100">
                  <a:solidFill>
                    <a:srgbClr val="9ECBFF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"@angular/common/http"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97583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@NgModule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({</a:t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fr" sz="1100">
                  <a:solidFill>
                    <a:srgbClr val="FAFBFC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declarations</a:t>
              </a:r>
              <a:r>
                <a:rPr lang="fr" sz="1100">
                  <a:solidFill>
                    <a:srgbClr val="F97583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 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fr" sz="1100">
                  <a:solidFill>
                    <a:srgbClr val="B392F0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AppComponent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fr" sz="1100">
                  <a:solidFill>
                    <a:srgbClr val="B392F0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AccueilComponent</a:t>
              </a:r>
              <a:endParaRPr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B392F0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],</a:t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fr" sz="1100">
                  <a:solidFill>
                    <a:srgbClr val="FAFBFC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imports</a:t>
              </a:r>
              <a:r>
                <a:rPr lang="fr" sz="1100">
                  <a:solidFill>
                    <a:srgbClr val="F97583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 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fr" sz="1100">
                  <a:solidFill>
                    <a:srgbClr val="B392F0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BrowserModule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fr" sz="1100">
                  <a:solidFill>
                    <a:srgbClr val="B392F0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AppRoutingModule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b="1" lang="fr" sz="1100">
                  <a:solidFill>
                    <a:srgbClr val="B392F0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HttpClientModule</a:t>
              </a:r>
              <a:endParaRPr b="1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B392F0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],</a:t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fr" sz="1100">
                  <a:solidFill>
                    <a:srgbClr val="FAFBFC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providers</a:t>
              </a:r>
              <a:r>
                <a:rPr lang="fr" sz="1100">
                  <a:solidFill>
                    <a:srgbClr val="F97583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 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[],</a:t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fr" sz="1100">
                  <a:solidFill>
                    <a:srgbClr val="FAFBFC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bootstrap</a:t>
              </a:r>
              <a:r>
                <a:rPr lang="fr" sz="1100">
                  <a:solidFill>
                    <a:srgbClr val="F97583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 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r>
                <a:rPr lang="fr" sz="1100">
                  <a:solidFill>
                    <a:srgbClr val="B392F0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AppComponent</a:t>
              </a: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D1D5DA"/>
                  </a:solidFill>
                  <a:highlight>
                    <a:srgbClr val="24292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})</a:t>
              </a:r>
              <a:endParaRPr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66" name="Google Shape;1466;p96"/>
            <p:cNvSpPr/>
            <p:nvPr/>
          </p:nvSpPr>
          <p:spPr>
            <a:xfrm>
              <a:off x="3779675" y="2198800"/>
              <a:ext cx="1535700" cy="238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6"/>
            <p:cNvSpPr/>
            <p:nvPr/>
          </p:nvSpPr>
          <p:spPr>
            <a:xfrm>
              <a:off x="3395800" y="3906425"/>
              <a:ext cx="1461300" cy="213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73" name="Google Shape;147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9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475" name="Google Shape;1475;p97"/>
          <p:cNvSpPr txBox="1"/>
          <p:nvPr/>
        </p:nvSpPr>
        <p:spPr>
          <a:xfrm>
            <a:off x="919850" y="1444925"/>
            <a:ext cx="826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Communication Server - Utilisation dans un composant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76" name="Google Shape;1476;p97"/>
          <p:cNvSpPr txBox="1"/>
          <p:nvPr/>
        </p:nvSpPr>
        <p:spPr>
          <a:xfrm>
            <a:off x="969325" y="1906400"/>
            <a:ext cx="826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utiliser le service il faut l’injecter dans le composant</a:t>
            </a:r>
            <a:endParaRPr b="1" sz="20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77" name="Google Shape;1477;p97"/>
          <p:cNvSpPr txBox="1"/>
          <p:nvPr/>
        </p:nvSpPr>
        <p:spPr>
          <a:xfrm>
            <a:off x="1119500" y="2951375"/>
            <a:ext cx="3233100" cy="2031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"@angular/common/http"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'app-accueil'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'./accueil.component.html'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'./accueil.component.scss'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8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8" name="Google Shape;1478;p97"/>
          <p:cNvSpPr txBox="1"/>
          <p:nvPr/>
        </p:nvSpPr>
        <p:spPr>
          <a:xfrm>
            <a:off x="4949075" y="2951375"/>
            <a:ext cx="3207300" cy="1662300"/>
          </a:xfrm>
          <a:prstGeom prst="rect">
            <a:avLst/>
          </a:prstGeom>
          <a:solidFill>
            <a:srgbClr val="24292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"@angular/common/http"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'app-accueil'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'./accueil.component.html'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'./accueil.component.scss'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9" name="Google Shape;1479;p97"/>
          <p:cNvSpPr txBox="1"/>
          <p:nvPr/>
        </p:nvSpPr>
        <p:spPr>
          <a:xfrm>
            <a:off x="4949075" y="2535875"/>
            <a:ext cx="1901100" cy="41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Astuce Typescript</a:t>
            </a:r>
            <a:endParaRPr b="1" sz="15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80" name="Google Shape;1480;p97"/>
          <p:cNvSpPr txBox="1"/>
          <p:nvPr/>
        </p:nvSpPr>
        <p:spPr>
          <a:xfrm>
            <a:off x="1082725" y="2507350"/>
            <a:ext cx="249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Importer le service HTTP</a:t>
            </a:r>
            <a:endParaRPr b="1" sz="15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481" name="Google Shape;1481;p97"/>
          <p:cNvCxnSpPr>
            <a:stCxn id="1480" idx="1"/>
            <a:endCxn id="1477" idx="1"/>
          </p:cNvCxnSpPr>
          <p:nvPr/>
        </p:nvCxnSpPr>
        <p:spPr>
          <a:xfrm>
            <a:off x="1082725" y="2715100"/>
            <a:ext cx="36900" cy="1252200"/>
          </a:xfrm>
          <a:prstGeom prst="curvedConnector3">
            <a:avLst>
              <a:gd fmla="val -146761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87" name="Google Shape;148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9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489" name="Google Shape;1489;p98"/>
          <p:cNvSpPr txBox="1"/>
          <p:nvPr/>
        </p:nvSpPr>
        <p:spPr>
          <a:xfrm>
            <a:off x="919850" y="1444925"/>
            <a:ext cx="826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Communication Server - Utilisations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90" name="Google Shape;1490;p98"/>
          <p:cNvSpPr txBox="1"/>
          <p:nvPr/>
        </p:nvSpPr>
        <p:spPr>
          <a:xfrm>
            <a:off x="1011900" y="1999025"/>
            <a:ext cx="5301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méthodes disponibles sont :</a:t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this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http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get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(url, options);</a:t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this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http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post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(url, data, options);</a:t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this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http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rgbClr val="FFD966"/>
                </a:solidFill>
                <a:latin typeface="Maven Pro"/>
                <a:ea typeface="Maven Pro"/>
                <a:cs typeface="Maven Pro"/>
                <a:sym typeface="Maven Pro"/>
              </a:rPr>
              <a:t>put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(url, data, options);</a:t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this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http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rgbClr val="FFA8A8"/>
                </a:solidFill>
                <a:latin typeface="Maven Pro"/>
                <a:ea typeface="Maven Pro"/>
                <a:cs typeface="Maven Pro"/>
                <a:sym typeface="Maven Pro"/>
              </a:rPr>
              <a:t>delete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(url, options);</a:t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91" name="Google Shape;1491;p98"/>
          <p:cNvSpPr txBox="1"/>
          <p:nvPr/>
        </p:nvSpPr>
        <p:spPr>
          <a:xfrm>
            <a:off x="4870475" y="114425"/>
            <a:ext cx="386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Ce sont des méthodes que vous allez BEAUCOUP utiliser ! 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492" name="Google Shape;1492;p98"/>
          <p:cNvCxnSpPr/>
          <p:nvPr/>
        </p:nvCxnSpPr>
        <p:spPr>
          <a:xfrm flipH="1" rot="-5400000">
            <a:off x="5394450" y="1990175"/>
            <a:ext cx="3001800" cy="120300"/>
          </a:xfrm>
          <a:prstGeom prst="curvedConnector4">
            <a:avLst>
              <a:gd fmla="val 24960" name="adj1"/>
              <a:gd fmla="val 1037531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9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98" name="Google Shape;149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9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500" name="Google Shape;1500;p99"/>
          <p:cNvSpPr txBox="1"/>
          <p:nvPr/>
        </p:nvSpPr>
        <p:spPr>
          <a:xfrm>
            <a:off x="919850" y="1444925"/>
            <a:ext cx="826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Communication Server - Envoi de données (POST/PUT)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01" name="Google Shape;1501;p99"/>
          <p:cNvSpPr txBox="1"/>
          <p:nvPr/>
        </p:nvSpPr>
        <p:spPr>
          <a:xfrm>
            <a:off x="1087800" y="2055550"/>
            <a:ext cx="682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données sont envoyées au format </a:t>
            </a:r>
            <a:r>
              <a:rPr b="1" lang="fr" sz="20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JSON {}</a:t>
            </a:r>
            <a:endParaRPr b="1" sz="20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9ECBFF"/>
                </a:solidFill>
              </a:rPr>
              <a:t>⚙️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Vous pouvez envoyer des entêtes HTTP</a:t>
            </a:r>
            <a:endParaRPr b="1" sz="2000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02" name="Google Shape;1502;p99"/>
          <p:cNvSpPr txBox="1"/>
          <p:nvPr/>
        </p:nvSpPr>
        <p:spPr>
          <a:xfrm>
            <a:off x="3753800" y="80775"/>
            <a:ext cx="49683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this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http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post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(url, data, options);</a:t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this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http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r>
              <a:rPr b="1" lang="fr" sz="2300">
                <a:solidFill>
                  <a:srgbClr val="FFD966"/>
                </a:solidFill>
                <a:latin typeface="Maven Pro"/>
                <a:ea typeface="Maven Pro"/>
                <a:cs typeface="Maven Pro"/>
                <a:sym typeface="Maven Pro"/>
              </a:rPr>
              <a:t>put</a:t>
            </a:r>
            <a:r>
              <a:rPr b="1" lang="fr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(url, data, options);</a:t>
            </a:r>
            <a:endParaRPr/>
          </a:p>
        </p:txBody>
      </p:sp>
      <p:sp>
        <p:nvSpPr>
          <p:cNvPr id="1503" name="Google Shape;1503;p99"/>
          <p:cNvSpPr txBox="1"/>
          <p:nvPr/>
        </p:nvSpPr>
        <p:spPr>
          <a:xfrm>
            <a:off x="1020825" y="3163750"/>
            <a:ext cx="5840400" cy="1031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url,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body,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headers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new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HttpHeaders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"Authorization"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"my-auth-token"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FAFBFC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04" name="Google Shape;1504;p99"/>
          <p:cNvPicPr preferRelativeResize="0"/>
          <p:nvPr/>
        </p:nvPicPr>
        <p:blipFill rotWithShape="1">
          <a:blip r:embed="rId4">
            <a:alphaModFix/>
          </a:blip>
          <a:srcRect b="0" l="6415" r="42338" t="0"/>
          <a:stretch/>
        </p:blipFill>
        <p:spPr>
          <a:xfrm>
            <a:off x="7015850" y="2777900"/>
            <a:ext cx="1435200" cy="109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505" name="Google Shape;1505;p99"/>
          <p:cNvCxnSpPr>
            <a:endCxn id="1504" idx="0"/>
          </p:cNvCxnSpPr>
          <p:nvPr/>
        </p:nvCxnSpPr>
        <p:spPr>
          <a:xfrm>
            <a:off x="6766850" y="2298500"/>
            <a:ext cx="966600" cy="4794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0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11" name="Google Shape;151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00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513" name="Google Shape;1513;p100"/>
          <p:cNvSpPr txBox="1"/>
          <p:nvPr/>
        </p:nvSpPr>
        <p:spPr>
          <a:xfrm>
            <a:off x="919850" y="1444925"/>
            <a:ext cx="826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Communication Server - Souscription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14" name="Google Shape;1514;p100"/>
          <p:cNvSpPr txBox="1"/>
          <p:nvPr/>
        </p:nvSpPr>
        <p:spPr>
          <a:xfrm>
            <a:off x="1036275" y="2055550"/>
            <a:ext cx="642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méthodes mentionnées précédemment renvoient un </a:t>
            </a:r>
            <a:r>
              <a:rPr b="1" lang="fr" sz="1500" u="sng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Observable</a:t>
            </a:r>
            <a:endParaRPr b="1" sz="1500" u="sng">
              <a:solidFill>
                <a:srgbClr val="9ECB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Vous devrez </a:t>
            </a:r>
            <a:r>
              <a:rPr b="1" lang="fr" sz="15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SOUSCRIRE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pour déclencher la requête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15" name="Google Shape;1515;p100"/>
          <p:cNvSpPr txBox="1"/>
          <p:nvPr/>
        </p:nvSpPr>
        <p:spPr>
          <a:xfrm>
            <a:off x="1119150" y="2792700"/>
            <a:ext cx="4428900" cy="692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(url, option).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//Faites quelque chose avec les données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100">
              <a:solidFill>
                <a:srgbClr val="FAFBFC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6" name="Google Shape;1516;p100"/>
          <p:cNvSpPr txBox="1"/>
          <p:nvPr/>
        </p:nvSpPr>
        <p:spPr>
          <a:xfrm>
            <a:off x="4870475" y="114425"/>
            <a:ext cx="386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Tant que vous ne souscrivez pas, la requête ne partira pas !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517" name="Google Shape;1517;p100"/>
          <p:cNvCxnSpPr>
            <a:stCxn id="1516" idx="2"/>
            <a:endCxn id="1514" idx="3"/>
          </p:cNvCxnSpPr>
          <p:nvPr/>
        </p:nvCxnSpPr>
        <p:spPr>
          <a:xfrm flipH="1" rot="-5400000">
            <a:off x="6337775" y="1257425"/>
            <a:ext cx="1587300" cy="655500"/>
          </a:xfrm>
          <a:prstGeom prst="curvedConnector4">
            <a:avLst>
              <a:gd fmla="val 39817" name="adj1"/>
              <a:gd fmla="val 136342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18" name="Google Shape;151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428" y="3702750"/>
            <a:ext cx="2240700" cy="126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19" name="Google Shape;1519;p100"/>
          <p:cNvSpPr txBox="1"/>
          <p:nvPr/>
        </p:nvSpPr>
        <p:spPr>
          <a:xfrm>
            <a:off x="6825500" y="4639950"/>
            <a:ext cx="897000" cy="33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Observable</a:t>
            </a:r>
            <a:endParaRPr sz="1000" u="sng">
              <a:solidFill>
                <a:srgbClr val="9ECBFF"/>
              </a:solidFill>
            </a:endParaRPr>
          </a:p>
        </p:txBody>
      </p:sp>
      <p:sp>
        <p:nvSpPr>
          <p:cNvPr id="1520" name="Google Shape;1520;p100"/>
          <p:cNvSpPr txBox="1"/>
          <p:nvPr/>
        </p:nvSpPr>
        <p:spPr>
          <a:xfrm>
            <a:off x="1085025" y="3702750"/>
            <a:ext cx="378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retours sont par défaut en </a:t>
            </a:r>
            <a:r>
              <a:rPr b="1" lang="fr" sz="15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JSON {}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{responseType: ‘text’}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26" name="Google Shape;15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0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528" name="Google Shape;1528;p101"/>
          <p:cNvSpPr txBox="1"/>
          <p:nvPr/>
        </p:nvSpPr>
        <p:spPr>
          <a:xfrm>
            <a:off x="919850" y="1444925"/>
            <a:ext cx="826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Communication Server - La réponse !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29" name="Google Shape;1529;p101"/>
          <p:cNvSpPr txBox="1"/>
          <p:nvPr/>
        </p:nvSpPr>
        <p:spPr>
          <a:xfrm>
            <a:off x="1036275" y="2055550"/>
            <a:ext cx="642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peut accéder à la réponse complète !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0" name="Google Shape;1530;p101"/>
          <p:cNvSpPr txBox="1"/>
          <p:nvPr/>
        </p:nvSpPr>
        <p:spPr>
          <a:xfrm>
            <a:off x="1119150" y="2792700"/>
            <a:ext cx="4428900" cy="12006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(url, 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observe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'response'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resp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resp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headers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'X-Custom-Header'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resp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.someField);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1" name="Google Shape;1531;p101"/>
          <p:cNvSpPr txBox="1"/>
          <p:nvPr/>
        </p:nvSpPr>
        <p:spPr>
          <a:xfrm>
            <a:off x="4870475" y="114425"/>
            <a:ext cx="386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Petite précision : someField n’existe pas, il faut préciser le champ que vous voulez récupérer 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532" name="Google Shape;1532;p101"/>
          <p:cNvCxnSpPr>
            <a:stCxn id="1531" idx="2"/>
            <a:endCxn id="1530" idx="3"/>
          </p:cNvCxnSpPr>
          <p:nvPr/>
        </p:nvCxnSpPr>
        <p:spPr>
          <a:xfrm rot="5400000">
            <a:off x="4875125" y="1464575"/>
            <a:ext cx="2601600" cy="12555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33" name="Google Shape;153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425" y="93150"/>
            <a:ext cx="1297800" cy="112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02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539" name="Google Shape;1539;p102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02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0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42" name="Google Shape;1542;p102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1543" name="Google Shape;1543;p102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6</a:t>
            </a:r>
            <a:endParaRPr sz="6000"/>
          </a:p>
        </p:txBody>
      </p:sp>
      <p:pic>
        <p:nvPicPr>
          <p:cNvPr id="1544" name="Google Shape;154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02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02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02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02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02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02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02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02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Http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553" name="Google Shape;155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102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02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02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6.0-Http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57" name="Google Shape;1557;p102"/>
          <p:cNvSpPr txBox="1"/>
          <p:nvPr/>
        </p:nvSpPr>
        <p:spPr>
          <a:xfrm>
            <a:off x="885525" y="1736750"/>
            <a:ext cx="7899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L’idée c’est que maintenant, ce soit le serveur qui nous retourne nos données !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Je vous ai supprimé toutes les données dans la partie client.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Par chance quelqu’un de vraiment cool vous à déjà créé un server node 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😉.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58" name="Google Shape;1558;p102"/>
          <p:cNvSpPr txBox="1"/>
          <p:nvPr/>
        </p:nvSpPr>
        <p:spPr>
          <a:xfrm>
            <a:off x="819075" y="2648450"/>
            <a:ext cx="789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Modifiez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charger les données depuis le server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Lors du chargement du composant (constructor) c’est la première personne de la liste de tous le personnel qui doit être utilisée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Lors du cli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 sur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bouton aléatoire, un appel est envoyé au serveur pour charger une personne de façon aléatoire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Ouvrez la console et regardez dans “network” ce qu’il se passe lors du clic sur le bouton random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59" name="Google Shape;1559;p102"/>
          <p:cNvSpPr txBox="1"/>
          <p:nvPr/>
        </p:nvSpPr>
        <p:spPr>
          <a:xfrm>
            <a:off x="4925225" y="4656450"/>
            <a:ext cx="356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DFD70F"/>
                </a:solidFill>
                <a:latin typeface="Maven Pro"/>
                <a:ea typeface="Maven Pro"/>
                <a:cs typeface="Maven Pro"/>
                <a:sym typeface="Maven Pro"/>
              </a:rPr>
              <a:t>GET </a:t>
            </a:r>
            <a:r>
              <a:rPr b="1" lang="fr" sz="1000">
                <a:solidFill>
                  <a:srgbClr val="DFD70F"/>
                </a:solidFill>
                <a:latin typeface="Maven Pro"/>
                <a:ea typeface="Maven Pro"/>
                <a:cs typeface="Maven Pro"/>
                <a:sym typeface="Maven Pro"/>
              </a:rPr>
              <a:t>http://localhost:3000/api/employe/random</a:t>
            </a:r>
            <a:endParaRPr sz="1000">
              <a:solidFill>
                <a:srgbClr val="DFD70F"/>
              </a:solidFill>
            </a:endParaRPr>
          </a:p>
        </p:txBody>
      </p:sp>
      <p:sp>
        <p:nvSpPr>
          <p:cNvPr id="1560" name="Google Shape;1560;p102"/>
          <p:cNvSpPr txBox="1"/>
          <p:nvPr/>
        </p:nvSpPr>
        <p:spPr>
          <a:xfrm>
            <a:off x="1676950" y="46564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DFD70F"/>
                </a:solidFill>
                <a:latin typeface="Maven Pro"/>
                <a:ea typeface="Maven Pro"/>
                <a:cs typeface="Maven Pro"/>
                <a:sym typeface="Maven Pro"/>
              </a:rPr>
              <a:t>GET </a:t>
            </a:r>
            <a:r>
              <a:rPr b="1" lang="fr" sz="1000">
                <a:solidFill>
                  <a:srgbClr val="DFD70F"/>
                </a:solidFill>
                <a:latin typeface="Maven Pro"/>
                <a:ea typeface="Maven Pro"/>
                <a:cs typeface="Maven Pro"/>
                <a:sym typeface="Maven Pro"/>
              </a:rPr>
              <a:t>http://localhost:3000/api/employe</a:t>
            </a:r>
            <a:endParaRPr>
              <a:solidFill>
                <a:srgbClr val="DFD70F"/>
              </a:solidFill>
            </a:endParaRPr>
          </a:p>
        </p:txBody>
      </p:sp>
      <p:sp>
        <p:nvSpPr>
          <p:cNvPr id="1561" name="Google Shape;1561;p102"/>
          <p:cNvSpPr txBox="1"/>
          <p:nvPr/>
        </p:nvSpPr>
        <p:spPr>
          <a:xfrm>
            <a:off x="2287625" y="4382075"/>
            <a:ext cx="141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Tous les employés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62" name="Google Shape;1562;p102"/>
          <p:cNvSpPr txBox="1"/>
          <p:nvPr/>
        </p:nvSpPr>
        <p:spPr>
          <a:xfrm>
            <a:off x="5898625" y="4382075"/>
            <a:ext cx="141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Employé aléatoire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0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68" name="Google Shape;1568;p103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Angular - Partie TP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569" name="Google Shape;1569;p103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Http </a:t>
            </a:r>
            <a:r>
              <a:rPr b="1" lang="fr" sz="2400">
                <a:solidFill>
                  <a:srgbClr val="3F7EE8"/>
                </a:solidFill>
                <a:latin typeface="Maven Pro"/>
                <a:ea typeface="Maven Pro"/>
                <a:cs typeface="Maven Pro"/>
                <a:sym typeface="Maven Pro"/>
              </a:rPr>
              <a:t>- SOLUTION</a:t>
            </a:r>
            <a:endParaRPr sz="2400">
              <a:solidFill>
                <a:srgbClr val="3F7EE8"/>
              </a:solidFill>
            </a:endParaRPr>
          </a:p>
        </p:txBody>
      </p:sp>
      <p:pic>
        <p:nvPicPr>
          <p:cNvPr id="1570" name="Google Shape;157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03"/>
          <p:cNvSpPr txBox="1"/>
          <p:nvPr/>
        </p:nvSpPr>
        <p:spPr>
          <a:xfrm>
            <a:off x="1567800" y="1473125"/>
            <a:ext cx="61764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6.0-Http-solution</a:t>
            </a:r>
            <a:endParaRPr/>
          </a:p>
        </p:txBody>
      </p:sp>
      <p:pic>
        <p:nvPicPr>
          <p:cNvPr id="1572" name="Google Shape;157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75" y="2023800"/>
            <a:ext cx="5631696" cy="304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78" name="Google Shape;1578;p104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Navigation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0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84" name="Google Shape;158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0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586" name="Google Shape;1586;p105"/>
          <p:cNvSpPr txBox="1"/>
          <p:nvPr/>
        </p:nvSpPr>
        <p:spPr>
          <a:xfrm>
            <a:off x="919850" y="1444925"/>
            <a:ext cx="826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Navigation - Accueil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87" name="Google Shape;158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400" y="2047900"/>
            <a:ext cx="5932052" cy="30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05"/>
          <p:cNvSpPr txBox="1"/>
          <p:nvPr/>
        </p:nvSpPr>
        <p:spPr>
          <a:xfrm>
            <a:off x="5348250" y="133925"/>
            <a:ext cx="297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http://localhost:4200/</a:t>
            </a: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</a:t>
            </a:r>
            <a:endParaRPr b="1"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589" name="Google Shape;1589;p105"/>
          <p:cNvCxnSpPr>
            <a:stCxn id="1588" idx="2"/>
            <a:endCxn id="1587" idx="3"/>
          </p:cNvCxnSpPr>
          <p:nvPr/>
        </p:nvCxnSpPr>
        <p:spPr>
          <a:xfrm flipH="1" rot="-5400000">
            <a:off x="5394450" y="1990175"/>
            <a:ext cx="3001800" cy="120300"/>
          </a:xfrm>
          <a:prstGeom prst="curvedConnector4">
            <a:avLst>
              <a:gd fmla="val 24960" name="adj1"/>
              <a:gd fmla="val 1037531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"/>
          <p:cNvSpPr/>
          <p:nvPr/>
        </p:nvSpPr>
        <p:spPr>
          <a:xfrm>
            <a:off x="3229700" y="2629600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3" name="Google Shape;493;p25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494" name="Google Shape;494;p25"/>
          <p:cNvSpPr txBox="1"/>
          <p:nvPr/>
        </p:nvSpPr>
        <p:spPr>
          <a:xfrm>
            <a:off x="996050" y="1444925"/>
            <a:ext cx="45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⚙️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Prérequis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95" name="Google Shape;495;p25"/>
          <p:cNvSpPr/>
          <p:nvPr/>
        </p:nvSpPr>
        <p:spPr>
          <a:xfrm>
            <a:off x="4989225" y="2042450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4511025" y="2450525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5153475" y="2718300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"/>
          <p:cNvSpPr/>
          <p:nvPr/>
        </p:nvSpPr>
        <p:spPr>
          <a:xfrm>
            <a:off x="4675275" y="3126375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5"/>
          <p:cNvSpPr/>
          <p:nvPr/>
        </p:nvSpPr>
        <p:spPr>
          <a:xfrm>
            <a:off x="4238475" y="2607863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>
            <a:off x="3963125" y="2851163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3760275" y="2179013"/>
            <a:ext cx="915000" cy="9393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675" y="2573224"/>
            <a:ext cx="2323067" cy="6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5"/>
          <p:cNvSpPr/>
          <p:nvPr/>
        </p:nvSpPr>
        <p:spPr>
          <a:xfrm>
            <a:off x="4642425" y="2042450"/>
            <a:ext cx="282000" cy="2895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>
            <a:off x="5006582" y="1938038"/>
            <a:ext cx="151800" cy="1557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"/>
          <p:cNvSpPr/>
          <p:nvPr/>
        </p:nvSpPr>
        <p:spPr>
          <a:xfrm>
            <a:off x="4562832" y="3823088"/>
            <a:ext cx="151800" cy="1557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4714628" y="3978794"/>
            <a:ext cx="82800" cy="84900"/>
          </a:xfrm>
          <a:prstGeom prst="ellipse">
            <a:avLst/>
          </a:prstGeom>
          <a:solidFill>
            <a:srgbClr val="03A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"/>
          <p:cNvSpPr txBox="1"/>
          <p:nvPr/>
        </p:nvSpPr>
        <p:spPr>
          <a:xfrm>
            <a:off x="449125" y="4412075"/>
            <a:ext cx="465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Vous aurez </a:t>
            </a:r>
            <a:r>
              <a:rPr b="1" lang="fr" sz="2100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impérativement 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besoin de Node JS ! 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08" name="Google Shape;508;p25"/>
          <p:cNvSpPr txBox="1"/>
          <p:nvPr/>
        </p:nvSpPr>
        <p:spPr>
          <a:xfrm>
            <a:off x="3963125" y="217750"/>
            <a:ext cx="46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Il vous faudra un IDE, </a:t>
            </a:r>
            <a:r>
              <a:rPr b="1" lang="fr" sz="21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Visual Studio Code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ou </a:t>
            </a:r>
            <a:r>
              <a:rPr b="1" lang="fr" sz="21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Webstorm</a:t>
            </a:r>
            <a:r>
              <a:rPr lang="fr" sz="21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feront l’affaire ! 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09" name="Google Shape;509;p25"/>
          <p:cNvSpPr/>
          <p:nvPr/>
        </p:nvSpPr>
        <p:spPr>
          <a:xfrm>
            <a:off x="131238" y="2829438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1706513" y="2242288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2055013" y="2918138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1292763" y="3270213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1340613" y="2629450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733688" y="2829450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530750" y="3430313"/>
            <a:ext cx="915000" cy="93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733687" y="2179047"/>
            <a:ext cx="401400" cy="41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2255632" y="4098016"/>
            <a:ext cx="151800" cy="15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250" y="2884971"/>
            <a:ext cx="1005676" cy="100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5"/>
          <p:cNvSpPr/>
          <p:nvPr/>
        </p:nvSpPr>
        <p:spPr>
          <a:xfrm>
            <a:off x="2818232" y="2380728"/>
            <a:ext cx="151800" cy="15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2970627" y="2603899"/>
            <a:ext cx="82800" cy="84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90273" y="4151227"/>
            <a:ext cx="213000" cy="218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6681313" y="1978850"/>
            <a:ext cx="915000" cy="93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395713" y="2854875"/>
            <a:ext cx="915000" cy="93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6633463" y="3206950"/>
            <a:ext cx="915000" cy="93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6681313" y="2566188"/>
            <a:ext cx="915000" cy="93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596313" y="1595475"/>
            <a:ext cx="915000" cy="93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8057763" y="1978850"/>
            <a:ext cx="915000" cy="93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7295513" y="2330925"/>
            <a:ext cx="915000" cy="93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7205188" y="1717538"/>
            <a:ext cx="915000" cy="939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075" y="2242300"/>
            <a:ext cx="1070700" cy="10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5"/>
          <p:cNvSpPr/>
          <p:nvPr/>
        </p:nvSpPr>
        <p:spPr>
          <a:xfrm>
            <a:off x="6455766" y="1662886"/>
            <a:ext cx="282000" cy="289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6884553" y="1183395"/>
            <a:ext cx="401400" cy="41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6895590" y="1709213"/>
            <a:ext cx="151800" cy="15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7556202" y="3911892"/>
            <a:ext cx="213000" cy="21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8786752" y="1717542"/>
            <a:ext cx="213000" cy="21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95" name="Google Shape;159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06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597" name="Google Shape;1597;p106"/>
          <p:cNvSpPr txBox="1"/>
          <p:nvPr/>
        </p:nvSpPr>
        <p:spPr>
          <a:xfrm>
            <a:off x="919850" y="1444925"/>
            <a:ext cx="826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Navigation - Liste du personnel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98" name="Google Shape;15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800" y="2034425"/>
            <a:ext cx="5951575" cy="30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106"/>
          <p:cNvSpPr txBox="1"/>
          <p:nvPr/>
        </p:nvSpPr>
        <p:spPr>
          <a:xfrm>
            <a:off x="5002125" y="133925"/>
            <a:ext cx="372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http://localhost:4200/</a:t>
            </a: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listPersonnel</a:t>
            </a:r>
            <a:endParaRPr b="1"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600" name="Google Shape;1600;p106"/>
          <p:cNvCxnSpPr/>
          <p:nvPr/>
        </p:nvCxnSpPr>
        <p:spPr>
          <a:xfrm flipH="1" rot="-5400000">
            <a:off x="5394450" y="1990175"/>
            <a:ext cx="3001800" cy="120300"/>
          </a:xfrm>
          <a:prstGeom prst="curvedConnector4">
            <a:avLst>
              <a:gd fmla="val 24960" name="adj1"/>
              <a:gd fmla="val 1037531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0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06" name="Google Shape;160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07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608" name="Google Shape;1608;p107"/>
          <p:cNvSpPr txBox="1"/>
          <p:nvPr/>
        </p:nvSpPr>
        <p:spPr>
          <a:xfrm>
            <a:off x="919850" y="1444925"/>
            <a:ext cx="826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Navigation - Edition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09" name="Google Shape;160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100" y="1999025"/>
            <a:ext cx="6047718" cy="306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07"/>
          <p:cNvSpPr txBox="1"/>
          <p:nvPr/>
        </p:nvSpPr>
        <p:spPr>
          <a:xfrm>
            <a:off x="5348250" y="133925"/>
            <a:ext cx="297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http://localhost:4200/</a:t>
            </a: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edit/4</a:t>
            </a:r>
            <a:endParaRPr b="1"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611" name="Google Shape;1611;p107"/>
          <p:cNvCxnSpPr/>
          <p:nvPr/>
        </p:nvCxnSpPr>
        <p:spPr>
          <a:xfrm flipH="1" rot="-5400000">
            <a:off x="5394450" y="1990175"/>
            <a:ext cx="3001800" cy="120300"/>
          </a:xfrm>
          <a:prstGeom prst="curvedConnector4">
            <a:avLst>
              <a:gd fmla="val 24960" name="adj1"/>
              <a:gd fmla="val 1037531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0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17" name="Google Shape;161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08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619" name="Google Shape;1619;p108"/>
          <p:cNvSpPr txBox="1"/>
          <p:nvPr/>
        </p:nvSpPr>
        <p:spPr>
          <a:xfrm>
            <a:off x="919850" y="1444925"/>
            <a:ext cx="826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Navigation - Graphiques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20" name="Google Shape;162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600" y="2146550"/>
            <a:ext cx="5602749" cy="28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08"/>
          <p:cNvSpPr txBox="1"/>
          <p:nvPr/>
        </p:nvSpPr>
        <p:spPr>
          <a:xfrm>
            <a:off x="5348250" y="133925"/>
            <a:ext cx="297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http://localhost:4200/</a:t>
            </a:r>
            <a:r>
              <a:rPr b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graph</a:t>
            </a:r>
            <a:endParaRPr b="1"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622" name="Google Shape;1622;p108"/>
          <p:cNvCxnSpPr/>
          <p:nvPr/>
        </p:nvCxnSpPr>
        <p:spPr>
          <a:xfrm flipH="1" rot="-5400000">
            <a:off x="5394450" y="1990175"/>
            <a:ext cx="3001800" cy="120300"/>
          </a:xfrm>
          <a:prstGeom prst="curvedConnector4">
            <a:avLst>
              <a:gd fmla="val 24960" name="adj1"/>
              <a:gd fmla="val 1037531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0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28" name="Google Shape;162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09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630" name="Google Shape;1630;p109"/>
          <p:cNvSpPr txBox="1"/>
          <p:nvPr/>
        </p:nvSpPr>
        <p:spPr>
          <a:xfrm>
            <a:off x="919850" y="1444925"/>
            <a:ext cx="826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Navigation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- Configuration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31" name="Google Shape;1631;p109"/>
          <p:cNvSpPr txBox="1"/>
          <p:nvPr/>
        </p:nvSpPr>
        <p:spPr>
          <a:xfrm>
            <a:off x="885525" y="1974650"/>
            <a:ext cx="6423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⭐</a:t>
            </a: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path 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L’URL de route (ex: /people/:id)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⭐</a:t>
            </a: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component 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Le composant associé à cette route (ex: PeopleComponent)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⭐</a:t>
            </a: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redirectTo 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Le fragment d’URL vers lequel rediriger route courante (ex: ‘/home’)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⭐</a:t>
            </a: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pathMatch 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Stratégie de redirection (full / prefix)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○"/>
            </a:pPr>
            <a:r>
              <a:rPr b="1" lang="fr" sz="13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full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tente une reconnaissance depuis la racine de la route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○"/>
            </a:pPr>
            <a:r>
              <a:rPr b="1" lang="fr" sz="13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prefix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tente une reconnaissance partielle de la route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outlet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le nom de l’emplacement dans lequel le composant doit s’afficher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Données passées à la route via ActivatedRoute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canActivate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/ </a:t>
            </a: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canDeactivate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Permet d’activer ou non la route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resolver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Récupère des données avant de naviguer vers la route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b="1" lang="fr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children</a:t>
            </a:r>
            <a:r>
              <a:rPr b="1"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Un tableau de définition des sous-routes</a:t>
            </a:r>
            <a:endParaRPr b="1"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32" name="Google Shape;1632;p109"/>
          <p:cNvSpPr txBox="1"/>
          <p:nvPr/>
        </p:nvSpPr>
        <p:spPr>
          <a:xfrm>
            <a:off x="4870475" y="114425"/>
            <a:ext cx="3188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Je vous ai mit une ⭐étoile devant les plus importants ! 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33" name="Google Shape;163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749" y="114425"/>
            <a:ext cx="1287251" cy="81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4" name="Google Shape;1634;p109"/>
          <p:cNvCxnSpPr>
            <a:stCxn id="1632" idx="3"/>
            <a:endCxn id="1631" idx="3"/>
          </p:cNvCxnSpPr>
          <p:nvPr/>
        </p:nvCxnSpPr>
        <p:spPr>
          <a:xfrm flipH="1">
            <a:off x="7308575" y="452975"/>
            <a:ext cx="750300" cy="3114900"/>
          </a:xfrm>
          <a:prstGeom prst="curvedConnector3">
            <a:avLst>
              <a:gd fmla="val -3173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40" name="Google Shape;164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110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642" name="Google Shape;1642;p110"/>
          <p:cNvSpPr txBox="1"/>
          <p:nvPr/>
        </p:nvSpPr>
        <p:spPr>
          <a:xfrm>
            <a:off x="919850" y="1444925"/>
            <a:ext cx="44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Navigation - Exemple simple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43" name="Google Shape;164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500" y="94025"/>
            <a:ext cx="1710000" cy="199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44" name="Google Shape;1644;p110"/>
          <p:cNvSpPr txBox="1"/>
          <p:nvPr/>
        </p:nvSpPr>
        <p:spPr>
          <a:xfrm>
            <a:off x="637025" y="2266950"/>
            <a:ext cx="7430100" cy="2401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routes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Routes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redirectTo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'accueil'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pathMatch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'full'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'accueil'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'listPersonnel'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ListPersonnelComponent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'edit/:id'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EditionComponent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employe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EmployeDetailResolverResolver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},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'graph'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GraphComponent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'contact'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ContactComponent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NotFoundComponent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5" name="Google Shape;1645;p110"/>
          <p:cNvSpPr txBox="1"/>
          <p:nvPr/>
        </p:nvSpPr>
        <p:spPr>
          <a:xfrm>
            <a:off x="3320100" y="119325"/>
            <a:ext cx="318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chemin ‘  ‘  prend en compte le fait de ne pas en préciser 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Ex:</a:t>
            </a: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http://localhost:4200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46" name="Google Shape;1646;p110"/>
          <p:cNvCxnSpPr>
            <a:stCxn id="1645" idx="3"/>
            <a:endCxn id="1644" idx="0"/>
          </p:cNvCxnSpPr>
          <p:nvPr/>
        </p:nvCxnSpPr>
        <p:spPr>
          <a:xfrm flipH="1">
            <a:off x="4352100" y="581025"/>
            <a:ext cx="2156400" cy="1686000"/>
          </a:xfrm>
          <a:prstGeom prst="curvedConnector4">
            <a:avLst>
              <a:gd fmla="val 221" name="adj1"/>
              <a:gd fmla="val 81495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47" name="Google Shape;1647;p110"/>
          <p:cNvSpPr txBox="1"/>
          <p:nvPr/>
        </p:nvSpPr>
        <p:spPr>
          <a:xfrm>
            <a:off x="576525" y="4668150"/>
            <a:ext cx="359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chemin ** signifie “Tous les autres chemins”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48" name="Google Shape;1648;p110"/>
          <p:cNvCxnSpPr>
            <a:stCxn id="1647" idx="3"/>
          </p:cNvCxnSpPr>
          <p:nvPr/>
        </p:nvCxnSpPr>
        <p:spPr>
          <a:xfrm rot="10800000">
            <a:off x="3524925" y="4241700"/>
            <a:ext cx="648300" cy="642000"/>
          </a:xfrm>
          <a:prstGeom prst="curvedConnector3">
            <a:avLst>
              <a:gd fmla="val -36731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54" name="Google Shape;165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11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656" name="Google Shape;1656;p111"/>
          <p:cNvSpPr txBox="1"/>
          <p:nvPr/>
        </p:nvSpPr>
        <p:spPr>
          <a:xfrm>
            <a:off x="919850" y="1444925"/>
            <a:ext cx="491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Navigation - Exemple définition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57" name="Google Shape;1657;p111"/>
          <p:cNvSpPr txBox="1"/>
          <p:nvPr/>
        </p:nvSpPr>
        <p:spPr>
          <a:xfrm>
            <a:off x="637025" y="1962150"/>
            <a:ext cx="7430100" cy="3109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NgModule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RouterModule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'@angular/router'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"./accueil/accueil.component"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GraphComponent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"./graph/graph.component"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ListPersonnelComponent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"./list-personnel/list-personnel.component"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ContactComponent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"./contact/contact.component"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EditionComponent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"./list-personnel/edition/edition.component"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EmployeDetailResolverResolver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"./partage/employe-detail-resolver/employe-detail-resolver.resolver"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routes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Routes 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redirectTo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'accueil'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pathMatch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'full'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'accueil'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'listPersonnel'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ListPersonnelComponent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'edit/:id'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EditionComponent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employe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EmployeDetailResolverResolver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},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'graph'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GraphComponent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8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'contact'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ContactComponent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@NgModule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imports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RouterModule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forRoot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routes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RouterModule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8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AppRoutingModule </a:t>
            </a:r>
            <a:r>
              <a:rPr lang="fr" sz="8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}</a:t>
            </a:r>
            <a:endParaRPr sz="8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8" name="Google Shape;1658;p111"/>
          <p:cNvSpPr txBox="1"/>
          <p:nvPr/>
        </p:nvSpPr>
        <p:spPr>
          <a:xfrm>
            <a:off x="6513450" y="197350"/>
            <a:ext cx="223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Voilà le module complet ! 😁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59" name="Google Shape;1659;p111"/>
          <p:cNvCxnSpPr/>
          <p:nvPr/>
        </p:nvCxnSpPr>
        <p:spPr>
          <a:xfrm rot="10800000">
            <a:off x="3369075" y="4429300"/>
            <a:ext cx="867600" cy="158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60" name="Google Shape;1660;p111"/>
          <p:cNvSpPr txBox="1"/>
          <p:nvPr/>
        </p:nvSpPr>
        <p:spPr>
          <a:xfrm>
            <a:off x="4354950" y="4305875"/>
            <a:ext cx="318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Importe nos routes déclarées au dessus 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61" name="Google Shape;1661;p111"/>
          <p:cNvCxnSpPr>
            <a:stCxn id="1658" idx="2"/>
          </p:cNvCxnSpPr>
          <p:nvPr/>
        </p:nvCxnSpPr>
        <p:spPr>
          <a:xfrm rot="5400000">
            <a:off x="6468150" y="661600"/>
            <a:ext cx="1194900" cy="1128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12"/>
          <p:cNvSpPr txBox="1"/>
          <p:nvPr/>
        </p:nvSpPr>
        <p:spPr>
          <a:xfrm>
            <a:off x="885525" y="1974650"/>
            <a:ext cx="7360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Il existe plusieurs stratégies de navigations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Par “Path”: PathLocationStrategy =&gt; Mode par défaut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○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Ex: localhost/people/1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Par “Hash”: HashLocationStrategy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○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Ex:localhost/#/people/1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67" name="Google Shape;1667;p1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68" name="Google Shape;166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112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670" name="Google Shape;1670;p112"/>
          <p:cNvSpPr txBox="1"/>
          <p:nvPr/>
        </p:nvSpPr>
        <p:spPr>
          <a:xfrm>
            <a:off x="919850" y="1444925"/>
            <a:ext cx="587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Navigation - Stratégies de navigations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71" name="Google Shape;1671;p112"/>
          <p:cNvSpPr txBox="1"/>
          <p:nvPr/>
        </p:nvSpPr>
        <p:spPr>
          <a:xfrm>
            <a:off x="3618525" y="4680625"/>
            <a:ext cx="3897000" cy="354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RouterModule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forRoot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useHash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:true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2" name="Google Shape;1672;p112"/>
          <p:cNvSpPr txBox="1"/>
          <p:nvPr/>
        </p:nvSpPr>
        <p:spPr>
          <a:xfrm>
            <a:off x="2215000" y="2995325"/>
            <a:ext cx="1224000" cy="323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useHash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:false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3" name="Google Shape;1673;p112"/>
          <p:cNvSpPr txBox="1"/>
          <p:nvPr/>
        </p:nvSpPr>
        <p:spPr>
          <a:xfrm>
            <a:off x="5904050" y="3934425"/>
            <a:ext cx="223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Voilà pour l’utilisation lors de la déclaration !</a:t>
            </a:r>
            <a:endParaRPr sz="1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74" name="Google Shape;1674;p112"/>
          <p:cNvSpPr txBox="1"/>
          <p:nvPr/>
        </p:nvSpPr>
        <p:spPr>
          <a:xfrm>
            <a:off x="2261400" y="4198850"/>
            <a:ext cx="1224000" cy="323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useHash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:true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5" name="Google Shape;1675;p112"/>
          <p:cNvCxnSpPr>
            <a:stCxn id="1673" idx="0"/>
            <a:endCxn id="1671" idx="0"/>
          </p:cNvCxnSpPr>
          <p:nvPr/>
        </p:nvCxnSpPr>
        <p:spPr>
          <a:xfrm rot="5400000">
            <a:off x="5920700" y="3580725"/>
            <a:ext cx="746100" cy="1453500"/>
          </a:xfrm>
          <a:prstGeom prst="curvedConnector3">
            <a:avLst>
              <a:gd fmla="val -3191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81" name="Google Shape;168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113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683" name="Google Shape;1683;p113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Navigation - Utilisation dans un composant : TS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84" name="Google Shape;1684;p113"/>
          <p:cNvSpPr txBox="1"/>
          <p:nvPr/>
        </p:nvSpPr>
        <p:spPr>
          <a:xfrm>
            <a:off x="637025" y="1962150"/>
            <a:ext cx="7430100" cy="2555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1"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OnInit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7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ActivatedRoute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fr" sz="7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"@angular/router"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7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'app-root'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7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'./app.component.html'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styleUrls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7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'./app.component.scss'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AppComponent 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i="1"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OnInit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7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ActivatedRoute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7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 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{}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ngOnInit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void 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7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7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7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params 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7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7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7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go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7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7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7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navigate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fr" sz="7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'listPersonnel'</a:t>
            </a: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7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90" name="Google Shape;169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934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14"/>
          <p:cNvSpPr txBox="1"/>
          <p:nvPr>
            <p:ph type="title"/>
          </p:nvPr>
        </p:nvSpPr>
        <p:spPr>
          <a:xfrm>
            <a:off x="921025" y="9345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</a:t>
            </a:r>
            <a:endParaRPr sz="3640"/>
          </a:p>
        </p:txBody>
      </p:sp>
      <p:sp>
        <p:nvSpPr>
          <p:cNvPr id="1692" name="Google Shape;1692;p114"/>
          <p:cNvSpPr txBox="1"/>
          <p:nvPr/>
        </p:nvSpPr>
        <p:spPr>
          <a:xfrm>
            <a:off x="919850" y="1444925"/>
            <a:ext cx="769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Navigation - Utilisation dans un composant : HTML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93" name="Google Shape;1693;p114"/>
          <p:cNvSpPr txBox="1"/>
          <p:nvPr/>
        </p:nvSpPr>
        <p:spPr>
          <a:xfrm>
            <a:off x="637025" y="1962150"/>
            <a:ext cx="7430100" cy="1369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="btn btn-info"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routerLink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="/accueil"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Accueil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="btn btn-info"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[routerLink]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'/listPersonnel'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Liste du Personnel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="btn btn-info"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[routerLink]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'/edit/'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person.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Edition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section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="container"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router-outlet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router-outlet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section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15"/>
          <p:cNvSpPr/>
          <p:nvPr/>
        </p:nvSpPr>
        <p:spPr>
          <a:xfrm>
            <a:off x="6391250" y="110000"/>
            <a:ext cx="548700" cy="53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1699" name="Google Shape;1699;p115"/>
          <p:cNvSpPr/>
          <p:nvPr/>
        </p:nvSpPr>
        <p:spPr>
          <a:xfrm>
            <a:off x="6879950" y="11446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15"/>
          <p:cNvSpPr/>
          <p:nvPr/>
        </p:nvSpPr>
        <p:spPr>
          <a:xfrm>
            <a:off x="6800350" y="7726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02" name="Google Shape;1702;p115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Angular - Partie TP</a:t>
            </a:r>
            <a:endParaRPr sz="3640"/>
          </a:p>
        </p:txBody>
      </p:sp>
      <p:sp>
        <p:nvSpPr>
          <p:cNvPr id="1703" name="Google Shape;1703;p115"/>
          <p:cNvSpPr/>
          <p:nvPr/>
        </p:nvSpPr>
        <p:spPr>
          <a:xfrm>
            <a:off x="7111825" y="1398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7</a:t>
            </a:r>
            <a:endParaRPr sz="6000"/>
          </a:p>
        </p:txBody>
      </p:sp>
      <p:pic>
        <p:nvPicPr>
          <p:cNvPr id="1704" name="Google Shape;170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00" y="1285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115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15"/>
          <p:cNvSpPr/>
          <p:nvPr/>
        </p:nvSpPr>
        <p:spPr>
          <a:xfrm rot="-3528409">
            <a:off x="6534299" y="7253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15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15"/>
          <p:cNvSpPr/>
          <p:nvPr/>
        </p:nvSpPr>
        <p:spPr>
          <a:xfrm rot="-3528409">
            <a:off x="8394588" y="9984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15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15"/>
          <p:cNvSpPr/>
          <p:nvPr/>
        </p:nvSpPr>
        <p:spPr>
          <a:xfrm>
            <a:off x="503625" y="1270260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15"/>
          <p:cNvSpPr/>
          <p:nvPr/>
        </p:nvSpPr>
        <p:spPr>
          <a:xfrm>
            <a:off x="6531493" y="9931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115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Routes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13" name="Google Shape;1713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25" y="553563"/>
            <a:ext cx="626698" cy="660915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15"/>
          <p:cNvSpPr/>
          <p:nvPr/>
        </p:nvSpPr>
        <p:spPr>
          <a:xfrm>
            <a:off x="1062950" y="324885"/>
            <a:ext cx="166500" cy="1710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15"/>
          <p:cNvSpPr/>
          <p:nvPr/>
        </p:nvSpPr>
        <p:spPr>
          <a:xfrm>
            <a:off x="924375" y="253781"/>
            <a:ext cx="69300" cy="71100"/>
          </a:xfrm>
          <a:prstGeom prst="ellipse">
            <a:avLst/>
          </a:prstGeom>
          <a:solidFill>
            <a:srgbClr val="DE40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15"/>
          <p:cNvSpPr txBox="1"/>
          <p:nvPr/>
        </p:nvSpPr>
        <p:spPr>
          <a:xfrm>
            <a:off x="6666025" y="1323700"/>
            <a:ext cx="208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79B8FF"/>
                </a:solidFill>
                <a:latin typeface="Maven Pro"/>
                <a:ea typeface="Maven Pro"/>
                <a:cs typeface="Maven Pro"/>
                <a:sym typeface="Maven Pro"/>
              </a:rPr>
              <a:t>git checkout 7.0-Routes</a:t>
            </a:r>
            <a:endParaRPr b="1" i="1" sz="1200">
              <a:solidFill>
                <a:srgbClr val="79B8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17" name="Google Shape;1717;p115"/>
          <p:cNvSpPr txBox="1"/>
          <p:nvPr/>
        </p:nvSpPr>
        <p:spPr>
          <a:xfrm>
            <a:off x="885525" y="1736750"/>
            <a:ext cx="7899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Bon votre application aura plusieurs menu ! Ca pourrait être intéressant d’être capable de naviguer entre eux </a:t>
            </a:r>
            <a:r>
              <a:rPr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🤔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cela :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18" name="Google Shape;1718;p115"/>
          <p:cNvSpPr txBox="1"/>
          <p:nvPr/>
        </p:nvSpPr>
        <p:spPr>
          <a:xfrm>
            <a:off x="819075" y="2648450"/>
            <a:ext cx="7899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Créez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les composants: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ListPersonnel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Contact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Graph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Créez le routage dans le fichier app-routing.module.ts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Modifier le composant drawer pour que les menus renvoient sur leurs composants respectifs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Modifiez le header afin qu’un clic le logo renvoi sur l’accueil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Pensez à utiliser  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router-outlet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fr" sz="1100">
                <a:solidFill>
                  <a:srgbClr val="85E89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router-outlet</a:t>
            </a:r>
            <a:r>
              <a:rPr lang="fr" sz="11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à la place du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Accueil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composant </a:t>
            </a:r>
            <a:r>
              <a:rPr b="1" lang="fr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Drawer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DFD70F"/>
      </a:dk1>
      <a:lt1>
        <a:srgbClr val="FFFFFF"/>
      </a:lt1>
      <a:dk2>
        <a:srgbClr val="302D31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